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56" r:id="rId5"/>
    <p:sldId id="407" r:id="rId6"/>
    <p:sldId id="453" r:id="rId7"/>
    <p:sldId id="366" r:id="rId8"/>
    <p:sldId id="439" r:id="rId9"/>
    <p:sldId id="461" r:id="rId10"/>
    <p:sldId id="435" r:id="rId11"/>
    <p:sldId id="436" r:id="rId12"/>
    <p:sldId id="425" r:id="rId13"/>
    <p:sldId id="437" r:id="rId14"/>
    <p:sldId id="463" r:id="rId15"/>
    <p:sldId id="464" r:id="rId16"/>
    <p:sldId id="465" r:id="rId17"/>
    <p:sldId id="432" r:id="rId1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8">
          <p15:clr>
            <a:srgbClr val="A4A3A4"/>
          </p15:clr>
        </p15:guide>
        <p15:guide id="2" pos="1648">
          <p15:clr>
            <a:srgbClr val="A4A3A4"/>
          </p15:clr>
        </p15:guide>
        <p15:guide id="3" orient="horz" pos="16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udocupacional" initials="s" lastIdx="17" clrIdx="0">
    <p:extLst>
      <p:ext uri="{19B8F6BF-5375-455C-9EA6-DF929625EA0E}">
        <p15:presenceInfo xmlns:p15="http://schemas.microsoft.com/office/powerpoint/2012/main" userId="saludocupac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6"/>
    <a:srgbClr val="F7A800"/>
    <a:srgbClr val="008000"/>
    <a:srgbClr val="FF0066"/>
    <a:srgbClr val="A3D1FF"/>
    <a:srgbClr val="99CCFF"/>
    <a:srgbClr val="0099CC"/>
    <a:srgbClr val="F4979D"/>
    <a:srgbClr val="D6DCE5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6187" autoAdjust="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938"/>
        <p:guide pos="1648"/>
        <p:guide orient="horz" pos="1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33559-FAFC-46A1-8CB4-B53418BB7C82}" type="datetimeFigureOut">
              <a:rPr lang="es-CO" smtClean="0"/>
              <a:pPr/>
              <a:t>23/09/2022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6494A-4D2C-4BFA-96E5-5C1A839D32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634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6494A-4D2C-4BFA-96E5-5C1A839D3210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946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6494A-4D2C-4BFA-96E5-5C1A839D3210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921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6494A-4D2C-4BFA-96E5-5C1A839D3210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38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740" y="804333"/>
            <a:ext cx="6236260" cy="3615866"/>
          </a:xfrm>
        </p:spPr>
        <p:txBody>
          <a:bodyPr/>
          <a:lstStyle>
            <a:lvl1pPr>
              <a:defRPr sz="5400">
                <a:latin typeface="HelveticaNeueLT Com 55 Roman" panose="020B08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02D56"/>
                </a:solidFill>
                <a:latin typeface="HelveticaNeueLT Com 45 Lt" panose="020B04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0" y="3098426"/>
            <a:ext cx="3614071" cy="1323119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 flipH="1">
            <a:off x="4572000" y="0"/>
            <a:ext cx="6474" cy="4420199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828583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-2"/>
            <a:ext cx="12192000" cy="4620290"/>
          </a:xfrm>
          <a:custGeom>
            <a:avLst/>
            <a:gdLst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9425 h 10000"/>
              <a:gd name="connsiteX3" fmla="*/ 1637 w 10000"/>
              <a:gd name="connsiteY3" fmla="*/ 9425 h 10000"/>
              <a:gd name="connsiteX4" fmla="*/ 1950 w 10000"/>
              <a:gd name="connsiteY4" fmla="*/ 9976 h 10000"/>
              <a:gd name="connsiteX5" fmla="*/ 1950 w 10000"/>
              <a:gd name="connsiteY5" fmla="*/ 9976 h 10000"/>
              <a:gd name="connsiteX6" fmla="*/ 1957 w 10000"/>
              <a:gd name="connsiteY6" fmla="*/ 9982 h 10000"/>
              <a:gd name="connsiteX7" fmla="*/ 1967 w 10000"/>
              <a:gd name="connsiteY7" fmla="*/ 9991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91 h 10000"/>
              <a:gd name="connsiteX12" fmla="*/ 2016 w 10000"/>
              <a:gd name="connsiteY12" fmla="*/ 9982 h 10000"/>
              <a:gd name="connsiteX13" fmla="*/ 2335 w 10000"/>
              <a:gd name="connsiteY13" fmla="*/ 9425 h 10000"/>
              <a:gd name="connsiteX14" fmla="*/ 10000 w 10000"/>
              <a:gd name="connsiteY14" fmla="*/ 9425 h 10000"/>
              <a:gd name="connsiteX15" fmla="*/ 10000 w 10000"/>
              <a:gd name="connsiteY15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9425 h 10000"/>
              <a:gd name="connsiteX3" fmla="*/ 1637 w 10000"/>
              <a:gd name="connsiteY3" fmla="*/ 9425 h 10000"/>
              <a:gd name="connsiteX4" fmla="*/ 1950 w 10000"/>
              <a:gd name="connsiteY4" fmla="*/ 9976 h 10000"/>
              <a:gd name="connsiteX5" fmla="*/ 1950 w 10000"/>
              <a:gd name="connsiteY5" fmla="*/ 9976 h 10000"/>
              <a:gd name="connsiteX6" fmla="*/ 1957 w 10000"/>
              <a:gd name="connsiteY6" fmla="*/ 9982 h 10000"/>
              <a:gd name="connsiteX7" fmla="*/ 1967 w 10000"/>
              <a:gd name="connsiteY7" fmla="*/ 9991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91 h 10000"/>
              <a:gd name="connsiteX12" fmla="*/ 2335 w 10000"/>
              <a:gd name="connsiteY12" fmla="*/ 9425 h 10000"/>
              <a:gd name="connsiteX13" fmla="*/ 10000 w 10000"/>
              <a:gd name="connsiteY13" fmla="*/ 9425 h 10000"/>
              <a:gd name="connsiteX14" fmla="*/ 10000 w 10000"/>
              <a:gd name="connsiteY14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9425 h 10000"/>
              <a:gd name="connsiteX3" fmla="*/ 1637 w 10000"/>
              <a:gd name="connsiteY3" fmla="*/ 9425 h 10000"/>
              <a:gd name="connsiteX4" fmla="*/ 1950 w 10000"/>
              <a:gd name="connsiteY4" fmla="*/ 9976 h 10000"/>
              <a:gd name="connsiteX5" fmla="*/ 1950 w 10000"/>
              <a:gd name="connsiteY5" fmla="*/ 9976 h 10000"/>
              <a:gd name="connsiteX6" fmla="*/ 1957 w 10000"/>
              <a:gd name="connsiteY6" fmla="*/ 9982 h 10000"/>
              <a:gd name="connsiteX7" fmla="*/ 1967 w 10000"/>
              <a:gd name="connsiteY7" fmla="*/ 9991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335 w 10000"/>
              <a:gd name="connsiteY11" fmla="*/ 9425 h 10000"/>
              <a:gd name="connsiteX12" fmla="*/ 10000 w 10000"/>
              <a:gd name="connsiteY12" fmla="*/ 9425 h 10000"/>
              <a:gd name="connsiteX13" fmla="*/ 10000 w 10000"/>
              <a:gd name="connsiteY13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9425 h 10000"/>
              <a:gd name="connsiteX3" fmla="*/ 1637 w 10000"/>
              <a:gd name="connsiteY3" fmla="*/ 9425 h 10000"/>
              <a:gd name="connsiteX4" fmla="*/ 1950 w 10000"/>
              <a:gd name="connsiteY4" fmla="*/ 9976 h 10000"/>
              <a:gd name="connsiteX5" fmla="*/ 1950 w 10000"/>
              <a:gd name="connsiteY5" fmla="*/ 9976 h 10000"/>
              <a:gd name="connsiteX6" fmla="*/ 1957 w 10000"/>
              <a:gd name="connsiteY6" fmla="*/ 9982 h 10000"/>
              <a:gd name="connsiteX7" fmla="*/ 1967 w 10000"/>
              <a:gd name="connsiteY7" fmla="*/ 9991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2335 w 10000"/>
              <a:gd name="connsiteY10" fmla="*/ 9425 h 10000"/>
              <a:gd name="connsiteX11" fmla="*/ 10000 w 10000"/>
              <a:gd name="connsiteY11" fmla="*/ 9425 h 10000"/>
              <a:gd name="connsiteX12" fmla="*/ 10000 w 10000"/>
              <a:gd name="connsiteY12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9425 h 10000"/>
              <a:gd name="connsiteX3" fmla="*/ 1637 w 10000"/>
              <a:gd name="connsiteY3" fmla="*/ 9425 h 10000"/>
              <a:gd name="connsiteX4" fmla="*/ 1950 w 10000"/>
              <a:gd name="connsiteY4" fmla="*/ 9976 h 10000"/>
              <a:gd name="connsiteX5" fmla="*/ 1950 w 10000"/>
              <a:gd name="connsiteY5" fmla="*/ 9976 h 10000"/>
              <a:gd name="connsiteX6" fmla="*/ 1957 w 10000"/>
              <a:gd name="connsiteY6" fmla="*/ 9982 h 10000"/>
              <a:gd name="connsiteX7" fmla="*/ 1967 w 10000"/>
              <a:gd name="connsiteY7" fmla="*/ 9991 h 10000"/>
              <a:gd name="connsiteX8" fmla="*/ 1977 w 10000"/>
              <a:gd name="connsiteY8" fmla="*/ 10000 h 10000"/>
              <a:gd name="connsiteX9" fmla="*/ 2335 w 10000"/>
              <a:gd name="connsiteY9" fmla="*/ 9425 h 10000"/>
              <a:gd name="connsiteX10" fmla="*/ 10000 w 10000"/>
              <a:gd name="connsiteY10" fmla="*/ 9425 h 10000"/>
              <a:gd name="connsiteX11" fmla="*/ 10000 w 10000"/>
              <a:gd name="connsiteY11" fmla="*/ 0 h 10000"/>
              <a:gd name="connsiteX0" fmla="*/ 10000 w 10000"/>
              <a:gd name="connsiteY0" fmla="*/ 0 h 10030"/>
              <a:gd name="connsiteX1" fmla="*/ 0 w 10000"/>
              <a:gd name="connsiteY1" fmla="*/ 0 h 10030"/>
              <a:gd name="connsiteX2" fmla="*/ 0 w 10000"/>
              <a:gd name="connsiteY2" fmla="*/ 9425 h 10030"/>
              <a:gd name="connsiteX3" fmla="*/ 1637 w 10000"/>
              <a:gd name="connsiteY3" fmla="*/ 9425 h 10030"/>
              <a:gd name="connsiteX4" fmla="*/ 1950 w 10000"/>
              <a:gd name="connsiteY4" fmla="*/ 9976 h 10030"/>
              <a:gd name="connsiteX5" fmla="*/ 1950 w 10000"/>
              <a:gd name="connsiteY5" fmla="*/ 9976 h 10030"/>
              <a:gd name="connsiteX6" fmla="*/ 1957 w 10000"/>
              <a:gd name="connsiteY6" fmla="*/ 9982 h 10030"/>
              <a:gd name="connsiteX7" fmla="*/ 1967 w 10000"/>
              <a:gd name="connsiteY7" fmla="*/ 9991 h 10030"/>
              <a:gd name="connsiteX8" fmla="*/ 2335 w 10000"/>
              <a:gd name="connsiteY8" fmla="*/ 9425 h 10030"/>
              <a:gd name="connsiteX9" fmla="*/ 10000 w 10000"/>
              <a:gd name="connsiteY9" fmla="*/ 9425 h 10030"/>
              <a:gd name="connsiteX10" fmla="*/ 10000 w 10000"/>
              <a:gd name="connsiteY10" fmla="*/ 0 h 10030"/>
              <a:gd name="connsiteX0" fmla="*/ 10000 w 10000"/>
              <a:gd name="connsiteY0" fmla="*/ 0 h 10021"/>
              <a:gd name="connsiteX1" fmla="*/ 0 w 10000"/>
              <a:gd name="connsiteY1" fmla="*/ 0 h 10021"/>
              <a:gd name="connsiteX2" fmla="*/ 0 w 10000"/>
              <a:gd name="connsiteY2" fmla="*/ 9425 h 10021"/>
              <a:gd name="connsiteX3" fmla="*/ 1637 w 10000"/>
              <a:gd name="connsiteY3" fmla="*/ 9425 h 10021"/>
              <a:gd name="connsiteX4" fmla="*/ 1950 w 10000"/>
              <a:gd name="connsiteY4" fmla="*/ 9976 h 10021"/>
              <a:gd name="connsiteX5" fmla="*/ 1950 w 10000"/>
              <a:gd name="connsiteY5" fmla="*/ 9976 h 10021"/>
              <a:gd name="connsiteX6" fmla="*/ 1957 w 10000"/>
              <a:gd name="connsiteY6" fmla="*/ 9982 h 10021"/>
              <a:gd name="connsiteX7" fmla="*/ 2335 w 10000"/>
              <a:gd name="connsiteY7" fmla="*/ 9425 h 10021"/>
              <a:gd name="connsiteX8" fmla="*/ 10000 w 10000"/>
              <a:gd name="connsiteY8" fmla="*/ 9425 h 10021"/>
              <a:gd name="connsiteX9" fmla="*/ 10000 w 10000"/>
              <a:gd name="connsiteY9" fmla="*/ 0 h 10021"/>
              <a:gd name="connsiteX0" fmla="*/ 10000 w 10000"/>
              <a:gd name="connsiteY0" fmla="*/ 0 h 9976"/>
              <a:gd name="connsiteX1" fmla="*/ 0 w 10000"/>
              <a:gd name="connsiteY1" fmla="*/ 0 h 9976"/>
              <a:gd name="connsiteX2" fmla="*/ 0 w 10000"/>
              <a:gd name="connsiteY2" fmla="*/ 9425 h 9976"/>
              <a:gd name="connsiteX3" fmla="*/ 1637 w 10000"/>
              <a:gd name="connsiteY3" fmla="*/ 9425 h 9976"/>
              <a:gd name="connsiteX4" fmla="*/ 1950 w 10000"/>
              <a:gd name="connsiteY4" fmla="*/ 9976 h 9976"/>
              <a:gd name="connsiteX5" fmla="*/ 1950 w 10000"/>
              <a:gd name="connsiteY5" fmla="*/ 9976 h 9976"/>
              <a:gd name="connsiteX6" fmla="*/ 2335 w 10000"/>
              <a:gd name="connsiteY6" fmla="*/ 9425 h 9976"/>
              <a:gd name="connsiteX7" fmla="*/ 10000 w 10000"/>
              <a:gd name="connsiteY7" fmla="*/ 9425 h 9976"/>
              <a:gd name="connsiteX8" fmla="*/ 10000 w 10000"/>
              <a:gd name="connsiteY8" fmla="*/ 0 h 9976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9448 h 10000"/>
              <a:gd name="connsiteX3" fmla="*/ 1637 w 10000"/>
              <a:gd name="connsiteY3" fmla="*/ 9448 h 10000"/>
              <a:gd name="connsiteX4" fmla="*/ 1950 w 10000"/>
              <a:gd name="connsiteY4" fmla="*/ 10000 h 10000"/>
              <a:gd name="connsiteX5" fmla="*/ 2335 w 10000"/>
              <a:gd name="connsiteY5" fmla="*/ 9448 h 10000"/>
              <a:gd name="connsiteX6" fmla="*/ 10000 w 10000"/>
              <a:gd name="connsiteY6" fmla="*/ 9448 h 10000"/>
              <a:gd name="connsiteX7" fmla="*/ 10000 w 10000"/>
              <a:gd name="connsiteY7" fmla="*/ 0 h 10000"/>
              <a:gd name="connsiteX0" fmla="*/ 10000 w 10000"/>
              <a:gd name="connsiteY0" fmla="*/ 0 h 9448"/>
              <a:gd name="connsiteX1" fmla="*/ 0 w 10000"/>
              <a:gd name="connsiteY1" fmla="*/ 0 h 9448"/>
              <a:gd name="connsiteX2" fmla="*/ 0 w 10000"/>
              <a:gd name="connsiteY2" fmla="*/ 9448 h 9448"/>
              <a:gd name="connsiteX3" fmla="*/ 1637 w 10000"/>
              <a:gd name="connsiteY3" fmla="*/ 9448 h 9448"/>
              <a:gd name="connsiteX4" fmla="*/ 2335 w 10000"/>
              <a:gd name="connsiteY4" fmla="*/ 9448 h 9448"/>
              <a:gd name="connsiteX5" fmla="*/ 10000 w 10000"/>
              <a:gd name="connsiteY5" fmla="*/ 9448 h 9448"/>
              <a:gd name="connsiteX6" fmla="*/ 10000 w 10000"/>
              <a:gd name="connsiteY6" fmla="*/ 0 h 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448">
                <a:moveTo>
                  <a:pt x="10000" y="0"/>
                </a:moveTo>
                <a:lnTo>
                  <a:pt x="0" y="0"/>
                </a:lnTo>
                <a:lnTo>
                  <a:pt x="0" y="9448"/>
                </a:lnTo>
                <a:lnTo>
                  <a:pt x="1637" y="9448"/>
                </a:lnTo>
                <a:lnTo>
                  <a:pt x="2335" y="9448"/>
                </a:lnTo>
                <a:lnTo>
                  <a:pt x="10000" y="9448"/>
                </a:lnTo>
                <a:lnTo>
                  <a:pt x="10000" y="0"/>
                </a:lnTo>
                <a:close/>
              </a:path>
            </a:pathLst>
          </a:custGeom>
          <a:noFill/>
          <a:ln w="38100">
            <a:solidFill>
              <a:srgbClr val="F7A800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826979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429" y="4821206"/>
            <a:ext cx="2375057" cy="893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533524"/>
            <a:ext cx="5893840" cy="2350889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97" y="4443680"/>
            <a:ext cx="6113129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rgbClr val="002D5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" y="495056"/>
            <a:ext cx="2375057" cy="893763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 flipV="1">
            <a:off x="0" y="1381377"/>
            <a:ext cx="6744825" cy="20638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" y="495056"/>
            <a:ext cx="2375057" cy="893763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 flipV="1">
            <a:off x="0" y="1388819"/>
            <a:ext cx="5857875" cy="13196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649" y="607282"/>
            <a:ext cx="8077635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Conector recto 8"/>
          <p:cNvCxnSpPr/>
          <p:nvPr userDrawn="1"/>
        </p:nvCxnSpPr>
        <p:spPr>
          <a:xfrm flipV="1">
            <a:off x="0" y="1870747"/>
            <a:ext cx="11373285" cy="20638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" y="495056"/>
            <a:ext cx="2375057" cy="893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Conector recto 7"/>
          <p:cNvCxnSpPr/>
          <p:nvPr userDrawn="1"/>
        </p:nvCxnSpPr>
        <p:spPr>
          <a:xfrm flipH="1">
            <a:off x="7792829" y="0"/>
            <a:ext cx="6474" cy="4420199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067" y="447188"/>
            <a:ext cx="8477930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" y="495056"/>
            <a:ext cx="2375057" cy="893763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 flipH="1">
            <a:off x="2904068" y="1855788"/>
            <a:ext cx="9287932" cy="0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975" y="2951396"/>
            <a:ext cx="6618442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974" y="5281201"/>
            <a:ext cx="6618443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974" y="6041362"/>
            <a:ext cx="43428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0" y="3098426"/>
            <a:ext cx="3614071" cy="1323119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 flipH="1">
            <a:off x="4572000" y="2438400"/>
            <a:ext cx="6474" cy="4420199"/>
          </a:xfrm>
          <a:prstGeom prst="line">
            <a:avLst/>
          </a:prstGeom>
          <a:ln w="28575">
            <a:solidFill>
              <a:srgbClr val="F7A800"/>
            </a:solidFill>
            <a:headEnd type="diamond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599" y="607282"/>
            <a:ext cx="8237816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800" y="2222287"/>
            <a:ext cx="5454785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454000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" y="495056"/>
            <a:ext cx="2375057" cy="893763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 flipH="1">
            <a:off x="2904068" y="1855788"/>
            <a:ext cx="9287932" cy="0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607282"/>
            <a:ext cx="8325285" cy="9704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" y="495056"/>
            <a:ext cx="2375057" cy="893763"/>
          </a:xfrm>
          <a:prstGeom prst="rect">
            <a:avLst/>
          </a:prstGeom>
        </p:spPr>
      </p:pic>
      <p:cxnSp>
        <p:nvCxnSpPr>
          <p:cNvPr id="14" name="Conector recto 13"/>
          <p:cNvCxnSpPr/>
          <p:nvPr userDrawn="1"/>
        </p:nvCxnSpPr>
        <p:spPr>
          <a:xfrm flipH="1">
            <a:off x="2904068" y="1855788"/>
            <a:ext cx="9287932" cy="0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067" y="607282"/>
            <a:ext cx="8469217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13A34C8-038E-2045-AF43-DF7DBB8E0E9E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" y="495056"/>
            <a:ext cx="2375057" cy="893763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 flipH="1">
            <a:off x="2904068" y="1855788"/>
            <a:ext cx="9287932" cy="0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" y="495056"/>
            <a:ext cx="2375057" cy="893763"/>
          </a:xfrm>
          <a:prstGeom prst="rect">
            <a:avLst/>
          </a:prstGeom>
        </p:spPr>
      </p:pic>
      <p:cxnSp>
        <p:nvCxnSpPr>
          <p:cNvPr id="7" name="Conector recto 6"/>
          <p:cNvCxnSpPr/>
          <p:nvPr userDrawn="1"/>
        </p:nvCxnSpPr>
        <p:spPr>
          <a:xfrm flipH="1">
            <a:off x="2904068" y="1855788"/>
            <a:ext cx="9287932" cy="0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3" y="2260738"/>
            <a:ext cx="3689351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" y="495056"/>
            <a:ext cx="2375057" cy="893763"/>
          </a:xfrm>
          <a:prstGeom prst="rect">
            <a:avLst/>
          </a:prstGeom>
        </p:spPr>
      </p:pic>
      <p:cxnSp>
        <p:nvCxnSpPr>
          <p:cNvPr id="14" name="Conector recto 13"/>
          <p:cNvCxnSpPr/>
          <p:nvPr userDrawn="1"/>
        </p:nvCxnSpPr>
        <p:spPr>
          <a:xfrm>
            <a:off x="0" y="2159734"/>
            <a:ext cx="4620684" cy="0"/>
          </a:xfrm>
          <a:prstGeom prst="line">
            <a:avLst/>
          </a:prstGeom>
          <a:ln w="28575">
            <a:solidFill>
              <a:srgbClr val="F7A8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315076" y="209550"/>
            <a:ext cx="5702572" cy="6486525"/>
          </a:xfrm>
          <a:custGeom>
            <a:avLst/>
            <a:gdLst>
              <a:gd name="connsiteX0" fmla="*/ 636 w 10000"/>
              <a:gd name="connsiteY0" fmla="*/ 0 h 10000"/>
              <a:gd name="connsiteX1" fmla="*/ 636 w 10000"/>
              <a:gd name="connsiteY1" fmla="*/ 2771 h 10000"/>
              <a:gd name="connsiteX2" fmla="*/ 28 w 10000"/>
              <a:gd name="connsiteY2" fmla="*/ 3176 h 10000"/>
              <a:gd name="connsiteX3" fmla="*/ 28 w 10000"/>
              <a:gd name="connsiteY3" fmla="*/ 3176 h 10000"/>
              <a:gd name="connsiteX4" fmla="*/ 21 w 10000"/>
              <a:gd name="connsiteY4" fmla="*/ 3185 h 10000"/>
              <a:gd name="connsiteX5" fmla="*/ 10 w 10000"/>
              <a:gd name="connsiteY5" fmla="*/ 3199 h 10000"/>
              <a:gd name="connsiteX6" fmla="*/ 0 w 10000"/>
              <a:gd name="connsiteY6" fmla="*/ 3211 h 10000"/>
              <a:gd name="connsiteX7" fmla="*/ 0 w 10000"/>
              <a:gd name="connsiteY7" fmla="*/ 3225 h 10000"/>
              <a:gd name="connsiteX8" fmla="*/ 0 w 10000"/>
              <a:gd name="connsiteY8" fmla="*/ 3238 h 10000"/>
              <a:gd name="connsiteX9" fmla="*/ 10 w 10000"/>
              <a:gd name="connsiteY9" fmla="*/ 3250 h 10000"/>
              <a:gd name="connsiteX10" fmla="*/ 21 w 10000"/>
              <a:gd name="connsiteY10" fmla="*/ 3264 h 10000"/>
              <a:gd name="connsiteX11" fmla="*/ 653 w 10000"/>
              <a:gd name="connsiteY11" fmla="*/ 3356 h 10000"/>
              <a:gd name="connsiteX12" fmla="*/ 636 w 10000"/>
              <a:gd name="connsiteY12" fmla="*/ 3678 h 10000"/>
              <a:gd name="connsiteX13" fmla="*/ 636 w 10000"/>
              <a:gd name="connsiteY13" fmla="*/ 10000 h 10000"/>
              <a:gd name="connsiteX14" fmla="*/ 10000 w 10000"/>
              <a:gd name="connsiteY14" fmla="*/ 10000 h 10000"/>
              <a:gd name="connsiteX15" fmla="*/ 10000 w 10000"/>
              <a:gd name="connsiteY15" fmla="*/ 0 h 10000"/>
              <a:gd name="connsiteX16" fmla="*/ 636 w 10000"/>
              <a:gd name="connsiteY16" fmla="*/ 0 h 10000"/>
              <a:gd name="connsiteX0" fmla="*/ 636 w 10000"/>
              <a:gd name="connsiteY0" fmla="*/ 0 h 10000"/>
              <a:gd name="connsiteX1" fmla="*/ 636 w 10000"/>
              <a:gd name="connsiteY1" fmla="*/ 2771 h 10000"/>
              <a:gd name="connsiteX2" fmla="*/ 28 w 10000"/>
              <a:gd name="connsiteY2" fmla="*/ 3176 h 10000"/>
              <a:gd name="connsiteX3" fmla="*/ 28 w 10000"/>
              <a:gd name="connsiteY3" fmla="*/ 3176 h 10000"/>
              <a:gd name="connsiteX4" fmla="*/ 21 w 10000"/>
              <a:gd name="connsiteY4" fmla="*/ 3185 h 10000"/>
              <a:gd name="connsiteX5" fmla="*/ 10 w 10000"/>
              <a:gd name="connsiteY5" fmla="*/ 3199 h 10000"/>
              <a:gd name="connsiteX6" fmla="*/ 0 w 10000"/>
              <a:gd name="connsiteY6" fmla="*/ 3211 h 10000"/>
              <a:gd name="connsiteX7" fmla="*/ 0 w 10000"/>
              <a:gd name="connsiteY7" fmla="*/ 3225 h 10000"/>
              <a:gd name="connsiteX8" fmla="*/ 0 w 10000"/>
              <a:gd name="connsiteY8" fmla="*/ 3238 h 10000"/>
              <a:gd name="connsiteX9" fmla="*/ 10 w 10000"/>
              <a:gd name="connsiteY9" fmla="*/ 3250 h 10000"/>
              <a:gd name="connsiteX10" fmla="*/ 653 w 10000"/>
              <a:gd name="connsiteY10" fmla="*/ 3356 h 10000"/>
              <a:gd name="connsiteX11" fmla="*/ 636 w 10000"/>
              <a:gd name="connsiteY11" fmla="*/ 3678 h 10000"/>
              <a:gd name="connsiteX12" fmla="*/ 636 w 10000"/>
              <a:gd name="connsiteY12" fmla="*/ 10000 h 10000"/>
              <a:gd name="connsiteX13" fmla="*/ 10000 w 10000"/>
              <a:gd name="connsiteY13" fmla="*/ 10000 h 10000"/>
              <a:gd name="connsiteX14" fmla="*/ 10000 w 10000"/>
              <a:gd name="connsiteY14" fmla="*/ 0 h 10000"/>
              <a:gd name="connsiteX15" fmla="*/ 636 w 10000"/>
              <a:gd name="connsiteY15" fmla="*/ 0 h 10000"/>
              <a:gd name="connsiteX0" fmla="*/ 636 w 10000"/>
              <a:gd name="connsiteY0" fmla="*/ 0 h 10000"/>
              <a:gd name="connsiteX1" fmla="*/ 636 w 10000"/>
              <a:gd name="connsiteY1" fmla="*/ 2771 h 10000"/>
              <a:gd name="connsiteX2" fmla="*/ 28 w 10000"/>
              <a:gd name="connsiteY2" fmla="*/ 3176 h 10000"/>
              <a:gd name="connsiteX3" fmla="*/ 28 w 10000"/>
              <a:gd name="connsiteY3" fmla="*/ 3176 h 10000"/>
              <a:gd name="connsiteX4" fmla="*/ 21 w 10000"/>
              <a:gd name="connsiteY4" fmla="*/ 3185 h 10000"/>
              <a:gd name="connsiteX5" fmla="*/ 10 w 10000"/>
              <a:gd name="connsiteY5" fmla="*/ 3199 h 10000"/>
              <a:gd name="connsiteX6" fmla="*/ 0 w 10000"/>
              <a:gd name="connsiteY6" fmla="*/ 3211 h 10000"/>
              <a:gd name="connsiteX7" fmla="*/ 0 w 10000"/>
              <a:gd name="connsiteY7" fmla="*/ 3225 h 10000"/>
              <a:gd name="connsiteX8" fmla="*/ 0 w 10000"/>
              <a:gd name="connsiteY8" fmla="*/ 3238 h 10000"/>
              <a:gd name="connsiteX9" fmla="*/ 10 w 10000"/>
              <a:gd name="connsiteY9" fmla="*/ 3250 h 10000"/>
              <a:gd name="connsiteX10" fmla="*/ 636 w 10000"/>
              <a:gd name="connsiteY10" fmla="*/ 3678 h 10000"/>
              <a:gd name="connsiteX11" fmla="*/ 636 w 10000"/>
              <a:gd name="connsiteY11" fmla="*/ 10000 h 10000"/>
              <a:gd name="connsiteX12" fmla="*/ 10000 w 10000"/>
              <a:gd name="connsiteY12" fmla="*/ 10000 h 10000"/>
              <a:gd name="connsiteX13" fmla="*/ 10000 w 10000"/>
              <a:gd name="connsiteY13" fmla="*/ 0 h 10000"/>
              <a:gd name="connsiteX14" fmla="*/ 636 w 10000"/>
              <a:gd name="connsiteY14" fmla="*/ 0 h 10000"/>
              <a:gd name="connsiteX0" fmla="*/ 636 w 10000"/>
              <a:gd name="connsiteY0" fmla="*/ 0 h 10000"/>
              <a:gd name="connsiteX1" fmla="*/ 636 w 10000"/>
              <a:gd name="connsiteY1" fmla="*/ 2771 h 10000"/>
              <a:gd name="connsiteX2" fmla="*/ 28 w 10000"/>
              <a:gd name="connsiteY2" fmla="*/ 3176 h 10000"/>
              <a:gd name="connsiteX3" fmla="*/ 28 w 10000"/>
              <a:gd name="connsiteY3" fmla="*/ 3176 h 10000"/>
              <a:gd name="connsiteX4" fmla="*/ 21 w 10000"/>
              <a:gd name="connsiteY4" fmla="*/ 3185 h 10000"/>
              <a:gd name="connsiteX5" fmla="*/ 10 w 10000"/>
              <a:gd name="connsiteY5" fmla="*/ 3199 h 10000"/>
              <a:gd name="connsiteX6" fmla="*/ 0 w 10000"/>
              <a:gd name="connsiteY6" fmla="*/ 3211 h 10000"/>
              <a:gd name="connsiteX7" fmla="*/ 0 w 10000"/>
              <a:gd name="connsiteY7" fmla="*/ 3225 h 10000"/>
              <a:gd name="connsiteX8" fmla="*/ 0 w 10000"/>
              <a:gd name="connsiteY8" fmla="*/ 3238 h 10000"/>
              <a:gd name="connsiteX9" fmla="*/ 636 w 10000"/>
              <a:gd name="connsiteY9" fmla="*/ 3678 h 10000"/>
              <a:gd name="connsiteX10" fmla="*/ 636 w 10000"/>
              <a:gd name="connsiteY10" fmla="*/ 10000 h 10000"/>
              <a:gd name="connsiteX11" fmla="*/ 10000 w 10000"/>
              <a:gd name="connsiteY11" fmla="*/ 10000 h 10000"/>
              <a:gd name="connsiteX12" fmla="*/ 10000 w 10000"/>
              <a:gd name="connsiteY12" fmla="*/ 0 h 10000"/>
              <a:gd name="connsiteX13" fmla="*/ 636 w 10000"/>
              <a:gd name="connsiteY13" fmla="*/ 0 h 10000"/>
              <a:gd name="connsiteX0" fmla="*/ 636 w 10000"/>
              <a:gd name="connsiteY0" fmla="*/ 0 h 10000"/>
              <a:gd name="connsiteX1" fmla="*/ 636 w 10000"/>
              <a:gd name="connsiteY1" fmla="*/ 2771 h 10000"/>
              <a:gd name="connsiteX2" fmla="*/ 28 w 10000"/>
              <a:gd name="connsiteY2" fmla="*/ 3176 h 10000"/>
              <a:gd name="connsiteX3" fmla="*/ 28 w 10000"/>
              <a:gd name="connsiteY3" fmla="*/ 3176 h 10000"/>
              <a:gd name="connsiteX4" fmla="*/ 21 w 10000"/>
              <a:gd name="connsiteY4" fmla="*/ 3185 h 10000"/>
              <a:gd name="connsiteX5" fmla="*/ 10 w 10000"/>
              <a:gd name="connsiteY5" fmla="*/ 3199 h 10000"/>
              <a:gd name="connsiteX6" fmla="*/ 0 w 10000"/>
              <a:gd name="connsiteY6" fmla="*/ 3211 h 10000"/>
              <a:gd name="connsiteX7" fmla="*/ 0 w 10000"/>
              <a:gd name="connsiteY7" fmla="*/ 3225 h 10000"/>
              <a:gd name="connsiteX8" fmla="*/ 636 w 10000"/>
              <a:gd name="connsiteY8" fmla="*/ 3678 h 10000"/>
              <a:gd name="connsiteX9" fmla="*/ 636 w 10000"/>
              <a:gd name="connsiteY9" fmla="*/ 10000 h 10000"/>
              <a:gd name="connsiteX10" fmla="*/ 10000 w 10000"/>
              <a:gd name="connsiteY10" fmla="*/ 10000 h 10000"/>
              <a:gd name="connsiteX11" fmla="*/ 10000 w 10000"/>
              <a:gd name="connsiteY11" fmla="*/ 0 h 10000"/>
              <a:gd name="connsiteX12" fmla="*/ 636 w 10000"/>
              <a:gd name="connsiteY12" fmla="*/ 0 h 10000"/>
              <a:gd name="connsiteX0" fmla="*/ 636 w 10000"/>
              <a:gd name="connsiteY0" fmla="*/ 0 h 10000"/>
              <a:gd name="connsiteX1" fmla="*/ 636 w 10000"/>
              <a:gd name="connsiteY1" fmla="*/ 2771 h 10000"/>
              <a:gd name="connsiteX2" fmla="*/ 28 w 10000"/>
              <a:gd name="connsiteY2" fmla="*/ 3176 h 10000"/>
              <a:gd name="connsiteX3" fmla="*/ 28 w 10000"/>
              <a:gd name="connsiteY3" fmla="*/ 3176 h 10000"/>
              <a:gd name="connsiteX4" fmla="*/ 21 w 10000"/>
              <a:gd name="connsiteY4" fmla="*/ 3185 h 10000"/>
              <a:gd name="connsiteX5" fmla="*/ 10 w 10000"/>
              <a:gd name="connsiteY5" fmla="*/ 3199 h 10000"/>
              <a:gd name="connsiteX6" fmla="*/ 0 w 10000"/>
              <a:gd name="connsiteY6" fmla="*/ 3211 h 10000"/>
              <a:gd name="connsiteX7" fmla="*/ 636 w 10000"/>
              <a:gd name="connsiteY7" fmla="*/ 3678 h 10000"/>
              <a:gd name="connsiteX8" fmla="*/ 636 w 10000"/>
              <a:gd name="connsiteY8" fmla="*/ 10000 h 10000"/>
              <a:gd name="connsiteX9" fmla="*/ 10000 w 10000"/>
              <a:gd name="connsiteY9" fmla="*/ 10000 h 10000"/>
              <a:gd name="connsiteX10" fmla="*/ 10000 w 10000"/>
              <a:gd name="connsiteY10" fmla="*/ 0 h 10000"/>
              <a:gd name="connsiteX11" fmla="*/ 636 w 10000"/>
              <a:gd name="connsiteY11" fmla="*/ 0 h 10000"/>
              <a:gd name="connsiteX0" fmla="*/ 626 w 9990"/>
              <a:gd name="connsiteY0" fmla="*/ 0 h 10000"/>
              <a:gd name="connsiteX1" fmla="*/ 626 w 9990"/>
              <a:gd name="connsiteY1" fmla="*/ 2771 h 10000"/>
              <a:gd name="connsiteX2" fmla="*/ 18 w 9990"/>
              <a:gd name="connsiteY2" fmla="*/ 3176 h 10000"/>
              <a:gd name="connsiteX3" fmla="*/ 18 w 9990"/>
              <a:gd name="connsiteY3" fmla="*/ 3176 h 10000"/>
              <a:gd name="connsiteX4" fmla="*/ 11 w 9990"/>
              <a:gd name="connsiteY4" fmla="*/ 3185 h 10000"/>
              <a:gd name="connsiteX5" fmla="*/ 0 w 9990"/>
              <a:gd name="connsiteY5" fmla="*/ 3199 h 10000"/>
              <a:gd name="connsiteX6" fmla="*/ 626 w 9990"/>
              <a:gd name="connsiteY6" fmla="*/ 3678 h 10000"/>
              <a:gd name="connsiteX7" fmla="*/ 626 w 9990"/>
              <a:gd name="connsiteY7" fmla="*/ 10000 h 10000"/>
              <a:gd name="connsiteX8" fmla="*/ 9990 w 9990"/>
              <a:gd name="connsiteY8" fmla="*/ 10000 h 10000"/>
              <a:gd name="connsiteX9" fmla="*/ 9990 w 9990"/>
              <a:gd name="connsiteY9" fmla="*/ 0 h 10000"/>
              <a:gd name="connsiteX10" fmla="*/ 626 w 9990"/>
              <a:gd name="connsiteY10" fmla="*/ 0 h 10000"/>
              <a:gd name="connsiteX0" fmla="*/ 616 w 9989"/>
              <a:gd name="connsiteY0" fmla="*/ 0 h 10000"/>
              <a:gd name="connsiteX1" fmla="*/ 616 w 9989"/>
              <a:gd name="connsiteY1" fmla="*/ 2771 h 10000"/>
              <a:gd name="connsiteX2" fmla="*/ 7 w 9989"/>
              <a:gd name="connsiteY2" fmla="*/ 3176 h 10000"/>
              <a:gd name="connsiteX3" fmla="*/ 7 w 9989"/>
              <a:gd name="connsiteY3" fmla="*/ 3176 h 10000"/>
              <a:gd name="connsiteX4" fmla="*/ 0 w 9989"/>
              <a:gd name="connsiteY4" fmla="*/ 3185 h 10000"/>
              <a:gd name="connsiteX5" fmla="*/ 616 w 9989"/>
              <a:gd name="connsiteY5" fmla="*/ 3678 h 10000"/>
              <a:gd name="connsiteX6" fmla="*/ 616 w 9989"/>
              <a:gd name="connsiteY6" fmla="*/ 10000 h 10000"/>
              <a:gd name="connsiteX7" fmla="*/ 9989 w 9989"/>
              <a:gd name="connsiteY7" fmla="*/ 10000 h 10000"/>
              <a:gd name="connsiteX8" fmla="*/ 9989 w 9989"/>
              <a:gd name="connsiteY8" fmla="*/ 0 h 10000"/>
              <a:gd name="connsiteX9" fmla="*/ 616 w 9989"/>
              <a:gd name="connsiteY9" fmla="*/ 0 h 10000"/>
              <a:gd name="connsiteX0" fmla="*/ 610 w 9993"/>
              <a:gd name="connsiteY0" fmla="*/ 0 h 10000"/>
              <a:gd name="connsiteX1" fmla="*/ 610 w 9993"/>
              <a:gd name="connsiteY1" fmla="*/ 2771 h 10000"/>
              <a:gd name="connsiteX2" fmla="*/ 0 w 9993"/>
              <a:gd name="connsiteY2" fmla="*/ 3176 h 10000"/>
              <a:gd name="connsiteX3" fmla="*/ 0 w 9993"/>
              <a:gd name="connsiteY3" fmla="*/ 3176 h 10000"/>
              <a:gd name="connsiteX4" fmla="*/ 610 w 9993"/>
              <a:gd name="connsiteY4" fmla="*/ 3678 h 10000"/>
              <a:gd name="connsiteX5" fmla="*/ 610 w 9993"/>
              <a:gd name="connsiteY5" fmla="*/ 10000 h 10000"/>
              <a:gd name="connsiteX6" fmla="*/ 9993 w 9993"/>
              <a:gd name="connsiteY6" fmla="*/ 10000 h 10000"/>
              <a:gd name="connsiteX7" fmla="*/ 9993 w 9993"/>
              <a:gd name="connsiteY7" fmla="*/ 0 h 10000"/>
              <a:gd name="connsiteX8" fmla="*/ 610 w 9993"/>
              <a:gd name="connsiteY8" fmla="*/ 0 h 10000"/>
              <a:gd name="connsiteX0" fmla="*/ 610 w 10000"/>
              <a:gd name="connsiteY0" fmla="*/ 0 h 10000"/>
              <a:gd name="connsiteX1" fmla="*/ 610 w 10000"/>
              <a:gd name="connsiteY1" fmla="*/ 2771 h 10000"/>
              <a:gd name="connsiteX2" fmla="*/ 0 w 10000"/>
              <a:gd name="connsiteY2" fmla="*/ 3176 h 10000"/>
              <a:gd name="connsiteX3" fmla="*/ 610 w 10000"/>
              <a:gd name="connsiteY3" fmla="*/ 3678 h 10000"/>
              <a:gd name="connsiteX4" fmla="*/ 61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10 w 10000"/>
              <a:gd name="connsiteY7" fmla="*/ 0 h 10000"/>
              <a:gd name="connsiteX0" fmla="*/ 0 w 9390"/>
              <a:gd name="connsiteY0" fmla="*/ 0 h 10000"/>
              <a:gd name="connsiteX1" fmla="*/ 0 w 9390"/>
              <a:gd name="connsiteY1" fmla="*/ 2771 h 10000"/>
              <a:gd name="connsiteX2" fmla="*/ 0 w 9390"/>
              <a:gd name="connsiteY2" fmla="*/ 3678 h 10000"/>
              <a:gd name="connsiteX3" fmla="*/ 0 w 9390"/>
              <a:gd name="connsiteY3" fmla="*/ 10000 h 10000"/>
              <a:gd name="connsiteX4" fmla="*/ 9390 w 9390"/>
              <a:gd name="connsiteY4" fmla="*/ 10000 h 10000"/>
              <a:gd name="connsiteX5" fmla="*/ 9390 w 9390"/>
              <a:gd name="connsiteY5" fmla="*/ 0 h 10000"/>
              <a:gd name="connsiteX6" fmla="*/ 0 w 939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0" h="10000">
                <a:moveTo>
                  <a:pt x="0" y="0"/>
                </a:moveTo>
                <a:lnTo>
                  <a:pt x="0" y="2771"/>
                </a:lnTo>
                <a:lnTo>
                  <a:pt x="0" y="3678"/>
                </a:lnTo>
                <a:lnTo>
                  <a:pt x="0" y="10000"/>
                </a:lnTo>
                <a:lnTo>
                  <a:pt x="9390" y="10000"/>
                </a:lnTo>
                <a:lnTo>
                  <a:pt x="939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7A800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" y="495056"/>
            <a:ext cx="2375057" cy="8937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1">
                <a:lumMod val="0"/>
                <a:lumOff val="100000"/>
              </a:schemeClr>
            </a:gs>
            <a:gs pos="95000">
              <a:schemeClr val="tx1">
                <a:lumMod val="85000"/>
              </a:schemeClr>
            </a:gs>
            <a:gs pos="100000">
              <a:schemeClr val="tx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1557" y="607282"/>
            <a:ext cx="871172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5740" y="6041362"/>
            <a:ext cx="395009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002D56"/>
                </a:solidFill>
                <a:latin typeface="HelveticaNeueLT Com 55 Roman" panose="020B0804020202020204" pitchFamily="34" charset="0"/>
              </a:defRPr>
            </a:lvl1pPr>
          </a:lstStyle>
          <a:p>
            <a:r>
              <a:rPr lang="en-US" dirty="0"/>
              <a:t>Unidad que origina el documento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r" defTabSz="457200" rtl="0" eaLnBrk="1" latinLnBrk="0" hangingPunct="1">
        <a:spcBef>
          <a:spcPct val="0"/>
        </a:spcBef>
        <a:buNone/>
        <a:defRPr sz="4000" b="1" i="0" kern="1200">
          <a:solidFill>
            <a:srgbClr val="002D56"/>
          </a:solidFill>
          <a:latin typeface="HelveticaNeueLT Com 55 Roman" panose="020B08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Font typeface="Wingdings 2" panose="05020102010507070707" pitchFamily="18" charset="2"/>
        <a:buChar char=""/>
        <a:defRPr sz="1800" kern="1200">
          <a:solidFill>
            <a:srgbClr val="002D56"/>
          </a:solidFill>
          <a:latin typeface="HelveticaNeueLT Com 45 Lt" panose="020B0403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Font typeface="Wingdings 2" panose="05020102010507070707" pitchFamily="18" charset="2"/>
        <a:buChar char=""/>
        <a:defRPr sz="1600" kern="1200">
          <a:solidFill>
            <a:srgbClr val="002D56"/>
          </a:solidFill>
          <a:latin typeface="HelveticaNeueLT Com 45 Lt" panose="020B0403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Font typeface="Wingdings 2" panose="05020102010507070707" pitchFamily="18" charset="2"/>
        <a:buChar char=""/>
        <a:defRPr sz="1400" kern="1200">
          <a:solidFill>
            <a:srgbClr val="002D56"/>
          </a:solidFill>
          <a:latin typeface="HelveticaNeueLT Com 45 Lt" panose="020B0403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Font typeface="Wingdings 2" panose="05020102010507070707" pitchFamily="18" charset="2"/>
        <a:buChar char=""/>
        <a:defRPr sz="1200" kern="1200">
          <a:solidFill>
            <a:srgbClr val="002D56"/>
          </a:solidFill>
          <a:latin typeface="HelveticaNeueLT Com 45 Lt" panose="020B0403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Font typeface="Wingdings 2" panose="05020102010507070707" pitchFamily="18" charset="2"/>
        <a:buChar char=""/>
        <a:defRPr sz="1200" kern="1200">
          <a:solidFill>
            <a:srgbClr val="002D56"/>
          </a:solidFill>
          <a:latin typeface="HelveticaNeueLT Com 45 Lt" panose="020B0403020202020204" pitchFamily="34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32312" y="1303830"/>
            <a:ext cx="6736833" cy="4250339"/>
          </a:xfrm>
        </p:spPr>
        <p:txBody>
          <a:bodyPr/>
          <a:lstStyle/>
          <a:p>
            <a:pPr algn="ctr"/>
            <a:r>
              <a:rPr lang="es-CO" sz="3200" dirty="0">
                <a:solidFill>
                  <a:schemeClr val="accent4">
                    <a:lumMod val="75000"/>
                  </a:schemeClr>
                </a:solidFill>
              </a:rPr>
              <a:t>BUENAS TARDES A TODOS(AS)</a:t>
            </a:r>
            <a:br>
              <a:rPr lang="es-CO" sz="3200" dirty="0"/>
            </a:br>
            <a:br>
              <a:rPr lang="es-CO" sz="3200" dirty="0"/>
            </a:br>
            <a:r>
              <a:rPr lang="es-CO" sz="3200" dirty="0"/>
              <a:t>Por favor tener en cuenta:</a:t>
            </a:r>
            <a:br>
              <a:rPr lang="es-CO" sz="3200" dirty="0"/>
            </a:br>
            <a:br>
              <a:rPr lang="es-CO" sz="3200" dirty="0"/>
            </a:br>
            <a:r>
              <a:rPr lang="es-CO" sz="3200" dirty="0"/>
              <a:t>Desactivar los micrófonos para NO tener interferencias.</a:t>
            </a:r>
            <a:br>
              <a:rPr lang="es-CO" sz="3200" dirty="0"/>
            </a:br>
            <a:br>
              <a:rPr lang="es-CO" sz="3200" dirty="0"/>
            </a:br>
            <a:r>
              <a:rPr lang="es-CO" sz="3200" dirty="0"/>
              <a:t>Solo activar los micrófonos en el momento de alguna intervención.</a:t>
            </a:r>
          </a:p>
        </p:txBody>
      </p:sp>
    </p:spTree>
    <p:extLst>
      <p:ext uri="{BB962C8B-B14F-4D97-AF65-F5344CB8AC3E}">
        <p14:creationId xmlns:p14="http://schemas.microsoft.com/office/powerpoint/2010/main" val="335910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5992" y="347267"/>
            <a:ext cx="8477930" cy="970450"/>
          </a:xfrm>
        </p:spPr>
        <p:txBody>
          <a:bodyPr/>
          <a:lstStyle/>
          <a:p>
            <a:pPr algn="ctr"/>
            <a:r>
              <a:rPr lang="es-CO" dirty="0"/>
              <a:t>IDENTIFICACIÓN DE PELIGROS</a:t>
            </a:r>
          </a:p>
        </p:txBody>
      </p:sp>
      <p:sp>
        <p:nvSpPr>
          <p:cNvPr id="7" name="AutoShape 6" descr="data:image/jpeg;base64,/9j/4AAQSkZJRgABAQAAAQABAAD/2wCEAAkGBxAQDxUQEBAWDxUVFRAWEBYVFQ8QFRUVFxYWFxcRFhUYHSggGBolHRUXIjEhJSkrLi4uFx8zODMsNyotLisBCgoKDg0OGxAQGi0lHyUrLS0tLS0tLS0tLS8tLS0tLS0tLS0tLS0tLS0tLS0tLS0tLS0tLS0tLS0tLS0tLS0tLf/AABEIAMIBAwMBEQACEQEDEQH/xAAcAAABBQEBAQAAAAAAAAAAAAADAAIEBQYHAQj/xABOEAACAQICBgQICQkGBQUAAAABAgADEQQSBQYhMUFRE2FxkQcicoGhscHRFCMyQlJzdLKzJCUzNGKStMLhFTVTgoPwFlRj4vEXQ5Oi0v/EABsBAQACAwEBAAAAAAAAAAAAAAADBAECBQYH/8QAOxEAAgEDAQQHBQcEAgMBAAAAAAECAwQRMQUSIUETMlFhcYHBIiORobEUM1Jy0eHwBhUkNGKCQlPxQ//aAAwDAQACEQMRAD8A6AqwAqrACqsAKqwAirAHgQB4EAeFgDgsAeFgDgsAcFgDgsA9ywD3LBgVoB41gLk2HEnYIMlbX05hU2Gsp8nM/wB0GZwyeNtVlpEEuseEOzpbdqVB7I3WbO0rLl80T8PiadUXpur+SQbdo4TGCCUJR6ywEKwajSsAaVgDCIAwrAGkQBhEAGywAbLABMsAEywATLABZYBLVYAVRADKsAIqwAgEAcBACAQD0so3sB2kCDDaWoSmQdxB7CDATT0CBYMjgsAdBgUAUAUAqtN6bTDC3y6hHiry/aY8B65lLJZoW8qr7jD6Q0lWrm9RyRwUbFHYvt3yRLB1qdGFNeyiJMkgoB7TcqcykqRuIJBHYRMBpNYZp9C60EEJiTcbhU4jyhxHX65q49hz69mtafwNbYEXG3lNDmjSsAYVgAyIAwiAMIgDCIANlgAmWACZYAJhABWgEtRADKsAKogDwIARRAImk9J08OvjeMx+So3nrPIdc2jByIa1eNJcdTL4zTNervfIPopdR5zvMnUEjmVLmpPnhdxBtNyux9MlTcEqeY2HvgwnjQuNH6xVqZs56VeTfK8ze+8jlTTLVK8nHXijW4HG06yZ6ZuOI3EHkRIHFrU6lOpGosxJMwbigCgELTGkBh6JqHadyDmx3D29gMylklo0nUnunN69ZqjF3OZmN2J4mSHdjFRWEMmTIoAoAoAoBq9TdKm/wZzfeaR7NpT2jz9U0kuZzr2h/wDovM1hE0OaMKwZGFYANhAGEQAZEAYRABsIAFhABMIAK0AloIAVRACgQB6iACx+KFGk1Q7bbhzJ3CZisvBHVqKnFyZhq9Zqjl3Nyd/u7JaSxwOJObk8saBMmg8CAKAKAS9G49qFQOu3gw4MOU1lHeWCSlVdOWUb+hWV1DqbhgCOwys1g7kZKSygkwZFAMVrtii1ZaQ3Itz5Tf0A75vE6tjDEHLtM5Ny8KAKAKAKAKAEw9Y03Wou9SGHmN7TBiUVJOLOpU3DKGG4gEdhFxIjzzWHgHisSlNcztlHDmeoDjIK9zSoR36jwjenSlUeIoocVrEf/bTzt7h7556v/UTzijDzf6L9TpU9nL/zfwITacr81/dEp/326zy+BN9go9/xHLrIU21VW3MHKfTvly32/UbxUhnw/j9CGpYQSzGWPEl0dYcLUHi1L8xle47dk9HbVoXEc0/hzRy6kejeJEilpCi+xag7DdT6ZO4SXI0U4vmGYTU2BMIAFhABkQCUogBlEAeogBFEAzet9fxkpcACx7TcD1Hvk9Jczm30+KiUAElOePAgCgCgCgCgGt1OxOam1M/MIK9jX2d4PfIKq45OnYzzFx7DQyIvCgHOdZGvi6vlAdygSRaHctV7qJWzYnFAFAFAFAFAFAOh4LGClgqVRv8ADpgDmcuwSjeXULam6k/LvfYcZ0XUruK7WZrF4p6rF3Nzw5AchPA3N1UuJudR/t4HbpUo047sQMrkhW6T0h0firtbjyX+ssUaG/xehBVrbvBalBVqMxuxLHmZ0IpJYRSk23ljUcqQymxG6TUqs6clKDwzSUVJYZocFihVS+4jYw6/dPZWN2rmnvc1qjkVqTpyxyLXAaTekbHxl4g8PJPDslidNSNYzaNFTqK6hlNwd0rNYeGTp5GuJgyCtAJSiAFAgEfGY9aWz5Tchw7TwkVSqoeJPSoSqcdEVz6VqncQvYB7ZWdebLkbWmteJlNYdI1fhFyc3ipvA6+UtUa09041/bw6XTkhmDx6vsPin0HsMtwqqXA5VSg48VoTJKQCgCgCgCgGg1NPxzj9j+Ye8yKroXbHrvwNdIDqCgHP9bKOXFufpBGHcAfSpkkdDtWcs0l3FPNiyKAKAKAKAKAK3LbygGq0y+Xo6HCkiKfKyi57remeJ2/cuddUlpH6sgsocHU7WVs4JdA4yv0aFuW7t4TenDfkkaTluxyZZmJJJNydpnVSxwOc3kYRBgaZkEvRVbLVA4N4p9npnT2VX6O4S5S4foVrmG9TfcX5nsDklpoDE2c0zua5HUw949QkNWPDJLTlxwXjCVycFaASlEAHja/R0y3Hcvaf9+iaVJ7scktGnvywZ25JuTcnfOc3k6yWFhDgIMlBrRQ8ZKnAgqe0bR6z3SxQfBo5O0YcVPyKOWDml5o7EZ027xsPXyMuUp7yOfXp7kuGhKkhCKAKARMRpGmhttY8be+YckjdU2y/1N0rTBd3DLfKoNgRs2m9tvESCrPkdGypNZkbinUDAMpDA7iNokZdHQDO656PL0hWUXNO+byDvPmO3zmbRZesqu7LdfMxMkOqKAKAKAKAKAXWqmjjWrhyPEp2Y9bfNXv2+aayZVu6u5DHNkjShvXqeW3oNp862i27qo32ss2yxSj4EWUicq9Pt4ijm1+4f1lq0XtNla5fBIo5eKZ5APDMg9pfKXtX1yWg8VI+K+ppPqs1LCe/OGOwrWqIeTL6xNJLgzaOpr3EploERAJAgFbp47EHWx7re+Vrl8EXbNcWyrUSoXx6iYAHH4QVaZQ7L/JPIjcZtCW68kVakqsHFmLrUmRirCxBsRLyeVlHnpxcW4vUl6Ib4wjmp9BEnoP2ircr2MlxLRRFAIWlcQUSw2Ftnm4/765rJ4N6ccspaNIuwVRcnYJG3gtRi5PCNfhMOKaBBw3nmeJldvLOrTgoRwXmruMKVRTJ8V/Q3A+fd3QjZo1U2NDwi+w7YBhtYtANRJqUhmpHaQNpp9R/Z6+/rkTyde2ulNbstfqUM2LgoAoAoBN0XoypiHyoNg+Ux+So6+vqmG8EVWtGkss6Fo7ApQpimg2DeeLHix65G3k4tSo6kt5mY09Ry4huTWYeff6bzwm2KTp3cu/j/PM7dlPeoru4FfOWWis08l6YPJtvnH/iWrV+00V7leymUUvFIUA8MANgKWaqo6wT2Db7JdsKXS3EI9+fhxIa8t2m2aRhPcHGC4ClmrIP2hfsG0+gTSbwmbRWWa1pTLQIiASFgELTVG9MMPmnb2HZ7pXuI5jktWksTx2lKJSOkPWAOgyQdKaMSuL/ACWG5vYeYkkKjiVri1jWXY+0qMFourSZmdDlAsGG1ST18N3HnOlbSUnlHm7+jOklGSJctnNFAIukdHVaoVkQ5QSCx2KCevzGR1JJFm3pynoiXo7R60R9Jjvb2DkJWlLJ1qVFU13k2akxK0UhavTA+mp8y7T6oQZtpuRigCgFHpHVehVJZL0WP0QCvnX3Wmyky3SvJw4PijG6UwLYeq1JjmtYg7gQRe/++U3TydSlUVSO8iwwerGJqKG8VARcZyQbdgBmN5EM7ynF41LXDap0qYz16hcDeFGQdl9581pq5FapfyfCCwT00iKYCUqSoo3D22E1KMpOTy2TcFpAVDlIytw4g9kGpH0/gDVTMouyXsOY4jt4zj7ZsXcUt+HWj812F2yr9HPD0ZlJ4k7gPEUg6FTxH/gzaEnGSaNZR3lgy1akUYqwsRv986sZKSyjmyi4vDGTJg8MAvdD4PIudhYtu6h/Wer2RZOlDpZri/kv3OZd1t57q0RPadkpl1q/giPjWG8WTs4t/vrkFaXInpx5luZASg7QA6wAmUEWIuDsMw1ngZTw8ooMdgGpG+9eB5dRlCpScPA6lGuqi7yMJEWD2AGwuGao2VRfmeA6zN4QcnhEdSpGCyzUYTDCmgQefrPEzoQiorCOTUqOcssFV0ZQY3aihPPKAfRJN59pXdGm9Yoq9LauI65qAFNh835re49c3jUa1K1azjJZhwZO0fgR8ESjUW3i+MOIJObvBM0m8tlihFwppMocboarTOxTUXgVF+8bxI8FjJDTDOWCBTmO4EWJ75gyafQ2iuhGZrFyLbNyjkJskaNlpMmBQDG6wa6ik5pYZVqFSQztcqCN4UD5Xbfvkih2nVttm78d6o8dxUYfXvFq13WnUHEZSh8xB2dxmdxFqWy6LXBtGq0d8Gx7JixtKDK1M28VgbjNztc25+iaPK4HNq9LbJ0nz5l/NSkVum2OVRwJN/MNnrgyU8AfRJDAjfcW74Bp4MFBrDo5AprL4puMw4G5tfqM81trZ1KMHcQ4PmuTz6nUsbmTkqb4oz4U77bt/VPLqLabS0OplEPHYJao5MNx9h5iSUqrg+40qUlNd5n6OGdzZFLdg2d87dG1rVupFv6fHQ5c6kIdZlxgNFBTmqWY8BwHbznorHY6pNTrcX2cl+pz6125ezDQtUpM5sqlj1AmdptLUppZ0LbAaCN81bZyTffyj7JDOryiTRp9pckSuTA2gDLQAywAqwAqiARquiaLbcuXyTb0bpE6EHyJ43VSPMh4vQtrGmSd1wbX7QZDO3/CWKd5nhMuKVJVFlUKOQFpaSS4Ioyk5PLY+ZNRQCDpbSAoU81rsdiDmeZ6hNoxyyOrUUFky1XTOIY36UjqWwEl3EUXXm+Za6E04zOKdbaTsVtg28jb1zWUOaJ6Ndt7si9r5BZ3yrluQzEDLcWO07pEXBuGxlKrfoqqVLb8jK9u2xjIwHgwQNPV2p4Ss67GWm5U8jbYfNMx1J7aKlVjF9pxyTnqhQDU+Dquy4tkG56bZh1qQQfSR55pPQ5u1Ip0k+xnSZEcAg6Qq0SOjeqiNvALICD2EwCrbB1MxULmtbaNosdxvBkm4LAFD0lTZbaBv85mspKKcpaIyk28IfU0nt8VdnX7px6m1uPsR4d5cjZ8PaZ41ZK46OoLAkbjYG3DqhXVK8XQ1ljL5Pg+7uHRTovfgWFGkqDKihRyGydanShSjuwWF3FOU5SeZPI2r0ajM2VRzOUekzdU03wXyMObS1AaOwlFFvSs37QIYnz+6STlJ6mkUloSGood6qe0AzXLNsHpUAbBbs2TBkE0AE0AE0AZADLACrACrACwYPCbC5gylkwukNJ1KzEliF+aoJAA4dp65xKteVR5zwPS0LWFKOMce0nau6TcVRSZiytsFzfKeFjy4Wk9rXkpKLfBla/tYODnFYaNbOocIzGt4OameFnt23F/ZJaZSu9UZ+8lKoXDAmooXfmW3bcWmHoZjqiFrxpN6uLekT4lIhUXhewu5HO57pSk+J24rgUeExb0nFSmxVlNwR6jzHVNTY7JgcR0tJKlrZ0RrcswBt6ZMiFjsTQWojU2F1dWVuwix9cGYScZKS5HINM6Kq4WqadQc8jfNcfSB9Y4SdPJ6mhXjWjvR8+4gzJMdC1C0G9ENiKqlGdctNTsIS4JYjgSQNnV1yKcuRwto3MZtU46LXxLrWnSDYfCPUTY3iqp5FjbN22vNDlnMRiLm5Nyd5O0k8zBk2WoWkmZnoE3ULnT9mxAIHUcw7oBo9MORTHWwv3EzlbXm40UlzZas0nPyKfNPObx08HuaZ3jGDRYdiUUniB6p7KhJypRk+aRxaixJpdpzzTWNatWZmOwMwQcFUG3fznYpQUY8DnVJOUh2gsa1GupU7GZVccCCbd4vcTFWClF5FOTjI6LOaXjxoMgWgAmgAmgA4AZYAVYAZIASDB4RfZBlcDD6Q0RVpOQEZ1v4rKC2zrtuM41W3nB8FlHo6F5TqR4tJ80yfq9omp0gq1FKKu1QRYk8NnAcZNa28t7fksYK19dw3HTg8tmqnTOIRdI4Fa9PI2zipG9TzEzGWGaVKamsMzFXVrEA2XK44G+XvBk3SIpO1mnwLbQuguhbpKhDOPkgXyr13O8zSU88ET0bfceXqUeuWqlWrVOIwwzlrdIlwpuBbOt9h2AXHVxvIJR5ouxlyZSaJ1MxdVwKtM0Ev47MVvbiFUbb9uyaqLMuSOlV6lPD0SzeJTpr17FUWAHPlJUjWEJTkox1ZkqnhCS5y4ZiOBNRVPnAU275J0Z1FsmWOM/kBxGvdOouWpghUU7wzqw7ikbnebx2XKLzGph+H7kXDa1YSm2ano1EbgQyAjsOTZM7r7SSdjWmsSqtr+d5O/9Qh/yp/8AlH/4mOjIf7S/x/L9yXh9MUNK0qmEZTQdlutyHF1IIZTsuQbXGzZfrmrjgq3NjOgt7OUZLEap6QR8vQGpyZGQqeu5II89pqUja6navPhVZ6tukcAWG0Io25b8STv4bBAL7F0BUQqdnI8jzle6t1cUnB/xklKo6ct4z9bC1ENip7QCR3zyNW0uKTxKD8VxR14Vqc1lMPg8A7nxgVXiTsJ6gJas9nVa0k5pqPfw+BFWuYQXB5ZfAWnq0sLCOSZDTmrdU1GqUAHViSVuqlSdptfYRL1KvHGJFSpRecxPdA6uVBUWpXAQKQVW4Ykjde2wCYq11jETNOi85ka+UyyeGACaDIFoAJoAwwAqwAqwAyQAkGDGaw6XqjEMiVGRUsAFJW5sCSbb9p9E5F1cT6Rxi8JHoLG0puipSim32lb/AGrX/wAep++/vlfp6n4n8S39lo/gXwR7/atf/Hqfvv75np6n4n8R9lo/gXwQ6tpeu1Po2qEi9ybnMf2Sd5HVOts6Upxbk8nmtuqFKUYwWMrLx8iDnPOdM89k9znnBnJ7nPOBkZibsjAEjYbWJG3gdk0nHKJaNRwmmjMDGVP8R/3m98oHdCJjativSOQwswzMQbEEXF9u0CS0esXtnwzWz2IaGlo7uBwaDGD3NBgV4AXD1CrAg26xs37JiWhXu4b1GS7voWPwp/pt+80gPLkvRuerUyl2sASfGbu9Mo7Ru3bUd+OuiJ7el0s8PQ1VHHVUUKrmw2C9mPebkzzH91u/x/JfodT7JR/D9R/9p1vp+hPdH91u/wD2fJfoPslH8P1F/adb6foX3TP91u/x/JfoY+yUfw/UhaTU4gAVGJtfLY2A68o2Hzye325d0ZZ3srmmlx80skVXZ9GosYx5syDkqxU7wSD2g2n0SnNVIKa0aT+J5eUXGTi+QhUm+DXJpdR8aRiDSzeK6ts4Zlsb9tryrdR9nJYt5e1g3ZnPLgJoMgWgAmgDDACrACrADJACQYOZVKnTVyf8Sobf5m/rPOt79TxZ7CK6Kiu5ehHDSPJLgJRXMbDk3oBPsm0VvPBpN7qywZaeh2dDFBPtyzxO3am9eNdiS9fUdwvzJHdb3iXzjnmaAel7C8wZXE9DQDJYoZajLyZh6dk50liTR6ClLegn3Ba9Lo3K9VM+ZkVx6GEnoLVna2XDhKXkPwyZyRyWo3mRGb+WTnUm91ea+YwNMmcHoaYGAlPaGN9wuOs5lFu4k+aDSTw13ngeDLjlYJoeVzyEo7ra7C71cX5beSB6SfZPN/1BU6kPF+h0Nnx60i7vPN5OmK8zkHt4yYEDMgyOmRlxDjmQR5wD67z6bsOr0tjTfYsfB4PIbQhuXMl5/EDgxnqIn0nRe8ge2dSXBNlSPF4J2r2J6PGUidlqiq3+bxD65HWjvU34G9N4mjq5nIOmCaABaACaAMgBFgBVgBkgAdLVsmHqvypuR22NpFWlu05PuJreG/WjHtaMBq5TzYlByzsf8qMR6bTiWsc1V/OR6a+lu0H34XzK5W2SuW8FjoAXxVIHi1j5wZPbcasUVb3hQk+4gsLEjkSO6eooQ6OnGPYj55d1emrzqdrZMxdPLQoH6XTN/wDbL/LN0+LI5LEI+ZDvNiMWUt4o3nYO07Jh6G0esiTjqPRVXpjcjuo7ASB6IjojNRYm13mT02LVj1hT6LeyUq6xM7FlLNJdxK0+69KmX/l8Hm8roKfstJ6axE9Vs2GKGe1skauUcy4p+CYTEHztlUegtNnyJLqWHTXbJFQGmxbPQ0GMD0bf2GayKl3LcUX/AMkINNi1gk032CQS1PK30NyvJefxNXq8tqAP0mY+z2TxO3Ku9dbvYkvU6FjHFLPaTDU+NC/sOT+8gHtlCMP8dz/5JfJlhy94l3P0D3lfJIK8zkAMBWzITyeqv7rsPZLt9T6Oql2xi/jFMr209+Ge9r4Nmf1sXLVRvpLbzqf+4T2X9J1d62nT7JZ+K/Y4O2obtWMu1fT/AOldoqr+UUvraX3xPUVF7L8GciD9peJJ08DRxlZRsK1XK9QLZl9BE0pe1TXgbVPZm/E7Ar3UG1rgG3K43TjPU6iGNMGQLQAbQAcAKsAKsAKsAfUpq6lWGZWBDA7iDvEw0msMzGTi01qVmD0FQw2d6anMVYXYlrC24SvC2p0suKLVW9q18Rm+GTmavsnBweryT9DViuIRhvBYjtCkyxaL30fEp7Ql/iz8AE9WfNi81ipZKeFXlR29psT6TI4PLZauFiMF3FJJCsEw/wAtfKX1iYehmPWRK0898XX6qjD0CaU3mJPdRxVZk9ZRZkPMMO4j3mQXOqLuzn7MkQalYsbnfZR5goA9AEmh1Ue7topUYpdiNbqlQ/Nukav/AEsg8ysx+8sxLVFG9l/k0Yd+fmZLNNzqYPQ0GC/1K0ZTxeKNGrfL0btdTYggrYjvO+aT0ObtV4oJ969SmroUdkO9WZT2qSD6puX4veipdqHUn2SGep5/aySrJ9xu9HJlooP2Vv2kXPpnze+q9Jc1Jd7/AEL9CG7Tiu4ntgFFMYjbnY9GNvihRc7udxv6pcnDd2bGXbP0a9CFSzdNdkfUDecrJbPbxkErG4RKQQooQOgZrbLudrN2m4nX2qn7mb504/IpWmPbS/E/mZbXCmTSpsBcioFAG0nMDsA47QJ1/wCkK27czpvnHPwf7lDbtPNKMux/UzmintiaIOw9NRBG7567J7+p1H4M8zDrLxR2zE6Iw9SqKtSijuLWYqCdm6/O3XOHGrNLCfA67hFvLRLczQ3AtABNABNAGQB6wAqwAqmAGWANxHyG8lvUZiWjMx6yOR6Gb4+n2j1Tg0V7aPVXD92yTqw/5ZQ8tfUZm2XvYmt6/cT8Df8A/DOF6TPkO++W5yX7OXVunoeklg8b9lp5zgpde/0lLyG9YklLRle91RmJKUgmH+WvlL6xDMx6yKHW/StShpTFhCLGptBFxfIu2c9VJQbwd2dvCqlvFVrDWPwgi+5KBHVmpI5t52M1nJyeWSUqUaccROoUNSMJjMNh6zF6TtQw2c0ygD/FrtIZSL9YliE2kXKG0q1CO4sNcs8vmi001oylhNE4ijRXKoo1jvuSSu1mPEzMXmSNaFada7hOb45RxgNJz1g7NMGDW+C9vzh/o1fWk1n1TmbX/wBfzXqX3hF1ew60nxqApULIHAIyMWNixBGw9lpGptHIobSrUobiw1yyYjA26HEbN1Onbq+OpD2zVvJUq1ZVZOc3xNVqbiWxbfBz4pSnmzb7qCq7ufjDunmrn+n1UqucJ4T44xp4F6ltDdhiSy0a/TtEU8OiDcHHqa5mu2qEaFlTpQ0UvRmbKo6leUnzX6FBmnlDrHt4yDTVNHitQpbcpCrY7xtAuD3T21XZ0by0pccNRWH5I4kbl0a0uGU2co0np01sVSoquVUxFMHbcsy1Mt+ob52djbBjYRlVnLek440wkv1OVf7Sdy4wisRT+LKvCP8Al6fak/GE9E/un4ehy1955+p38zz52gbGDIFjABNABtAGGAPWAFUwAqmAFUwBYj5DeS3qMw9DMdUcb0G/x9LtHqM4lJe2j01d+7ZK1Uf8toeWvqMzbr3kTW8fuJeB16ds8yYfwhVctWl5D/eEmpaFC8XFFBgmVlqki+SkGXeLHpaa37mMlbKsYpp+A3C1RnXyl9Yh6GsVxRkPCFUtpXF/W/yLOZLVnpIaIh6x1Pylvq8L/D0ph6mVofQOrH6hhfs+H/DWWFoVpagdcv7uxX1FX7pm8OsizY/7MPFHCbyweyJukcKKXRWJPSUKNU3tsL5rqOrZMEVKbnvZ5Sa+Bo/Bafzj/o1vWk1n1Shtf/W/7L1Nr4TD+bn+so/ekB5c5dgH+JxP1dL8elBk03gpb8tqfUP+JTgG51ta1FPrB91pwv6gWbeP5vRl/Z33j8DN4MZ3C3tfNt37gT7J5a3odLUUM41+mTq1Km5HIwVZX3STJu9HH4mn5CeoT6LZ/wCvT/Kvoebr/eS8WfP6P+cB9rH489K37vy9Dh49vz9T3Bv+cE+1J+MJlv3b8PQJe35+p9DMZwjsAmMAExgAmMAGYAO8AIDACKYARTACqYA6sbow5q1u6Yehlao43oBCcTSUC5zbuOwG/qnGpL20j0lw0qbZI1RBOOoeWCewAkza3+8iaXb9zI7ADOwecOe+E9rVqPkP94SWnoUrrVGc0XVPR4n6gfxFCSPkQRXB+HqAwdf4xPKT1iZZolxRmPCTUtpfGD/qj8NJzZ6noYdVELWipbFuN3xeE/hqMxLUR0Po3VX+78L9mw34aywtCtLUDrp/duK+oq+qbw6yLNl/sQ8UcGzSc9hkt9YD+q/YsL/PC5+JBbPr/nl6F14Kz+cv9Gt60ms+qVNrv/G/7L1Nt4UD+bH+so/ekB5c5To9viMT9XS/iKUGTU+CQ3x1T7O/4lKAbjXZrUE+sH3WnE26s0I/m9GXbD7x+BmtD1Pjl7H+404FjH368/ozo137D8vqRRVlLdJ8nRNGVlFClcgfF0/uie/s0/s8Pyr6Hnaz95LxZwYYGsNLdCUOf4VmtY/I6bN0l/o2233T0G+uiz3ehyN17+O/1PcHga39rLR6M5xilYix2IKuY1L/AEbC990Oa6LPd6BRe/5+p341lO4icjDOnkYxmDINjABMYANjABkwAimAEUwAimAEsDvgDThEO+/eYBHGgcOGLhLMd7CwJ7TvM1UIp5S4m7qTa3W+A6joLDoxdUAY/KYWBPad5hQinlIOpNrDfAlphEG6/eZsaZMD4UBarQ8h/vCS09CldaozWi/0eJ+zj+Iw83fIgjo/D1ImF/SJ5SesTLNVqjpGmvB9gsXX+EV0z1NmY3dQ9t2dQbNsAG3hs3Spuo7Cm0N0r4PMFiqwr4hOkcBQTdlDBdgDqpAYAC23hs3RuoKbRpKODKgAVDYbANgAHKZNcldrmttGYrbf4ir92bx1RYs/9iHijgeaTHrclxrEf1X7Fhf54RBbPr/nkXXgq26Rte3xFb1pNZ9UrbWf+P5r1Oq6R0UuIptSqnOjCzKdoPHvvtv1SE80UeG1FoUqdSlTbKlWwqgjOWA3Akm+zeLcdsANoPU9MFm6CqUzWzHLmJA3C5O7qgAtdqTJh0u5f40bwB8x5x9tfcx8fRlyx678DNaEf8oXsqfhtOFZL3y8/oy/WfsP+cyGtWVHEmydP0VTU4ekSAfi6X3RPc2jfQQ8F9Dg1vvJeJIOFp/REsbzIsI8+DUx80RvMzuoaaajcBGWMDWMwZBsYAMmACcwAV4ARTACgwAimAEUwAimAFUwB8GBQDnfhR/TUPIf7wktPQp3WqMzov8AR4n7OP4jDzd8iCOj8PUiYT9Inlp94TLNVqjuplY6ooAoBSa7f3ZivqKv3ZtHUs2n38PFHz7mkx6nJcaxn9V+xYT+eYRBbvr/AJmXvgkP5z/0K3rpzE9CvtR+4816naJCecFAFAMxr/8Aq9P60fcecfbX3MfH0Zdseu/AyWg/1heyp+G04ll98vP6MvVuo/5zIIlUlOraH/VqP1VL7ontrX7mHgjh1evLxJZMnIwbGDINjABMYANjAGMYAFjABEwAimAGUwB4MAIpgBFMAIpgBLnhAAuKvC0zwMFDrHq++NVQ5ysl8jC1xe1wRxGwd02jLBFUp7+pB0Xqi1CnUQ/G9KuWoTYeLyUDdt29oEy55NY0VFNdpH0bqKaVZajOagUhkUhQLjaMxG/0Q5msbdJ5NjTFbiR6JpwLPEkJm42mAPvAKjW6kamj8TTTxmahVCgbycp2DrmVqT20lGrFvtR86Ztl5MeoNHrjg6lH4J0i5b4LDD/MubMh6xmFx1iYTKtrUjLfw/8AyZceB6kx0gzgeKlBwx4AsyZR2mx7jMT0IdpyXQpd52cGRHAPYAOpUI+aTAKLWag2Jo9GFysrBkJva4BFj1WJlS9tPtFLdTw9UTUK3RyzgzuhNEVqVUVKybFDWVTckkFdp4CxnPs9kyp1N+o9OwsVrxSjiKIn/D2Jz5QBkv8AKN728nnIHsSpvYUljtJFfRxpxN9g62RFQIbKqqOwC3snoYU1CKiuRznJybbJQqX4WmQNYwAbGADYwAZMAGxgAXMAFeAPUwAymAFUwB6mAEUwAimAEUwB6tAHwYFAFAFAPCLwAFTCg8TBkjvotT84wCsbUvBmp0vRLnvfNlW9/pdvXM5ZL9oq7u7vPHiHxWrFCsuSqOlW97OAwvzF9xmFwNIVJQeYvAXR+r1CguSiopre9lAUX5m28w+InUlN5k8k9MKBxMGocCDB7AFAPLQBGAMZoMg2MAGxgA2MAYTABsYAJjAAsYAO8AIsAKsAMsAeIAQQB4gBFgDxACLAHQYFAFAFAFAFAFAFAFAFAFAFAFAFAGNBkGYAMwBjQAZgDDABtAAtABNABGAf/9k="/>
          <p:cNvSpPr>
            <a:spLocks noChangeAspect="1" noChangeArrowheads="1"/>
          </p:cNvSpPr>
          <p:nvPr/>
        </p:nvSpPr>
        <p:spPr bwMode="auto">
          <a:xfrm>
            <a:off x="59187" y="-2117034"/>
            <a:ext cx="69913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8285F6-4FD7-48AB-ABEE-EC0722E16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7" t="27954" r="47345" b="20006"/>
          <a:stretch/>
        </p:blipFill>
        <p:spPr>
          <a:xfrm>
            <a:off x="477672" y="1974574"/>
            <a:ext cx="6718258" cy="469918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A078967-84C9-4D1C-9718-3DC5A80DD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2" t="45518" r="45435" b="11291"/>
          <a:stretch/>
        </p:blipFill>
        <p:spPr>
          <a:xfrm>
            <a:off x="7195930" y="3429000"/>
            <a:ext cx="4008903" cy="226166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3E06101-8AB2-4208-B78E-BD326BB68767}"/>
              </a:ext>
            </a:extLst>
          </p:cNvPr>
          <p:cNvSpPr txBox="1"/>
          <p:nvPr/>
        </p:nvSpPr>
        <p:spPr>
          <a:xfrm>
            <a:off x="7705425" y="2706217"/>
            <a:ext cx="4008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altLang="es-CO" sz="1600" dirty="0">
                <a:solidFill>
                  <a:srgbClr val="002D56"/>
                </a:solidFill>
              </a:rPr>
              <a:t>Ubicar y enseñar a tu familia la ubicación de los registros de servicios públicos y como cerrarlos.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58367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C32FDE-1AEF-4FF3-B321-61FDF2297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5" t="47487" r="42845" b="27331"/>
          <a:stretch/>
        </p:blipFill>
        <p:spPr>
          <a:xfrm>
            <a:off x="623676" y="5009522"/>
            <a:ext cx="4008715" cy="1848478"/>
          </a:xfrm>
          <a:prstGeom prst="rect">
            <a:avLst/>
          </a:prstGeom>
          <a:noFill/>
        </p:spPr>
      </p:pic>
      <p:pic>
        <p:nvPicPr>
          <p:cNvPr id="4100" name="Picture 4" descr="Por qué el triángulo de la vida no aplica en México?">
            <a:extLst>
              <a:ext uri="{FF2B5EF4-FFF2-40B4-BE49-F238E27FC236}">
                <a16:creationId xmlns:a16="http://schemas.microsoft.com/office/drawing/2014/main" id="{326E7DB4-7AA8-4655-A0D0-7C2A71AF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"/>
          <a:stretch/>
        </p:blipFill>
        <p:spPr bwMode="auto">
          <a:xfrm>
            <a:off x="2708468" y="3111839"/>
            <a:ext cx="2936959" cy="204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A91A71-9A1D-429D-B2C9-9094E3B9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906" y="0"/>
            <a:ext cx="5893840" cy="1470093"/>
          </a:xfrm>
        </p:spPr>
        <p:txBody>
          <a:bodyPr/>
          <a:lstStyle/>
          <a:p>
            <a:r>
              <a:rPr lang="es-CO" dirty="0"/>
              <a:t>MEDIDAS DE AUTOPROTECCIÓN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1B90B5-1223-4EA1-8523-A43D9D9680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6297" y="1781889"/>
            <a:ext cx="4586278" cy="470974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Identifica la ubicación de tu kit de seguridad.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Ubica un espacio seguro o zona segura, debe estar cerca de un muro o columna firme.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Puedes identificar estructuras estables como muebles, camas, mesas, escritorios, pero no debes ubicarte bajo ellos, sino en uno de sus costados.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Asume posición en cuclillas cubriendo tu cabeza y abrazando tus piernas o posición fetal.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Evita ubicarte junto a estantería que no este fija en la pared, espejos, televisores o muebles que puedan caer</a:t>
            </a:r>
          </a:p>
        </p:txBody>
      </p:sp>
      <p:pic>
        <p:nvPicPr>
          <p:cNvPr id="4098" name="Picture 2" descr="Triángulo de vida, técnica para salvarte en caso de sismo - El Sol de México">
            <a:extLst>
              <a:ext uri="{FF2B5EF4-FFF2-40B4-BE49-F238E27FC236}">
                <a16:creationId xmlns:a16="http://schemas.microsoft.com/office/drawing/2014/main" id="{A4742136-ECA8-43B8-A1F4-3936FAFAC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5" r="7301" b="11141"/>
          <a:stretch/>
        </p:blipFill>
        <p:spPr bwMode="auto">
          <a:xfrm>
            <a:off x="700508" y="1781889"/>
            <a:ext cx="3217099" cy="16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2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8EECF-2ABB-4227-9924-8F8611F5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78" y="341607"/>
            <a:ext cx="8325285" cy="970450"/>
          </a:xfrm>
        </p:spPr>
        <p:txBody>
          <a:bodyPr/>
          <a:lstStyle/>
          <a:p>
            <a:r>
              <a:rPr lang="es-CO" dirty="0"/>
              <a:t>Y NO OLVIDES A TU MASCOTA…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D03935-B26B-4803-9E24-BD248119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80" r="2145" b="21270"/>
          <a:stretch/>
        </p:blipFill>
        <p:spPr>
          <a:xfrm>
            <a:off x="2413474" y="1588425"/>
            <a:ext cx="6736521" cy="52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5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AAC59-A408-4270-A0EC-D113027B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ALGUNAS RESPONSABILIDADES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4EEB-A62B-4BC7-AA3A-54E4E5AC6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COMO MIEMBRO DE LA COMUNIDAD LASALLISTA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BD7231-90C1-44AE-AF66-B08BC7D9C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O" dirty="0"/>
              <a:t>Seguir las indicaciones de los lideres y brigadistas en las distintas sedes.</a:t>
            </a:r>
          </a:p>
          <a:p>
            <a:r>
              <a:rPr lang="es-CO" dirty="0"/>
              <a:t>Evitar actitudes de burla durante el simulacro de autoprotección.</a:t>
            </a:r>
          </a:p>
          <a:p>
            <a:r>
              <a:rPr lang="es-CO" dirty="0"/>
              <a:t>Analizar situaciones que puedan ser objeto de mejora, buscando siempre la seguridad.</a:t>
            </a:r>
          </a:p>
          <a:p>
            <a:r>
              <a:rPr lang="es-CO" dirty="0"/>
              <a:t>Informar y reportar cualquier situación que pueda convertirse en un riesgo para ti o tus compañeros.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0766E3-9FF9-46F9-91EF-155E4CEC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1" y="2045254"/>
            <a:ext cx="3297307" cy="42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9500" y="1566166"/>
            <a:ext cx="4436500" cy="50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8475" y="5406706"/>
            <a:ext cx="2821225" cy="108000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5698435" y="2189975"/>
            <a:ext cx="5088835" cy="2329016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chemeClr val="accent4">
                    <a:lumMod val="75000"/>
                  </a:schemeClr>
                </a:solidFill>
                <a:latin typeface="HelveticaNeueLT Com 55 Roman" panose="020B0804020202020204" pitchFamily="34" charset="0"/>
                <a:ea typeface="+mj-ea"/>
                <a:cs typeface="+mj-cs"/>
              </a:rPr>
              <a:t>…ESTA VEZ NO EVACUAMOS, </a:t>
            </a:r>
            <a:r>
              <a:rPr lang="es-CO" sz="3200" b="1" dirty="0"/>
              <a:t>PERO A LAS 10:00 A.M VAMOS A AUTOPROTEGERNOS.</a:t>
            </a:r>
          </a:p>
          <a:p>
            <a:endParaRPr lang="es-CO" sz="3200" b="1" dirty="0">
              <a:solidFill>
                <a:srgbClr val="F7A800"/>
              </a:solidFill>
            </a:endParaRPr>
          </a:p>
          <a:p>
            <a:endParaRPr lang="es-CO" sz="3200" b="1" dirty="0">
              <a:solidFill>
                <a:srgbClr val="F7A800"/>
              </a:solidFill>
            </a:endParaRPr>
          </a:p>
          <a:p>
            <a:endParaRPr lang="es-CO" sz="3200" b="1" dirty="0">
              <a:solidFill>
                <a:srgbClr val="F7A800"/>
              </a:solidFill>
            </a:endParaRPr>
          </a:p>
          <a:p>
            <a:endParaRPr lang="es-CO" sz="3200" b="1" dirty="0">
              <a:solidFill>
                <a:srgbClr val="F7A800"/>
              </a:solidFill>
            </a:endParaRPr>
          </a:p>
          <a:p>
            <a:endParaRPr lang="es-CO" sz="2800" dirty="0">
              <a:solidFill>
                <a:srgbClr val="F7A800"/>
              </a:solidFill>
            </a:endParaRPr>
          </a:p>
          <a:p>
            <a:endParaRPr lang="es-CO" sz="2800" dirty="0">
              <a:solidFill>
                <a:srgbClr val="F7A8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81777A-98D2-4997-941C-45CD6116D197}"/>
              </a:ext>
            </a:extLst>
          </p:cNvPr>
          <p:cNvSpPr txBox="1"/>
          <p:nvPr/>
        </p:nvSpPr>
        <p:spPr>
          <a:xfrm>
            <a:off x="3462131" y="371294"/>
            <a:ext cx="6102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2D56"/>
                </a:solidFill>
                <a:effectLst/>
                <a:uLnTx/>
                <a:uFillTx/>
                <a:latin typeface="HelveticaNeueLT Com 55 Roman" panose="020B0804020202020204" pitchFamily="34" charset="0"/>
                <a:ea typeface="+mj-ea"/>
                <a:cs typeface="+mj-cs"/>
              </a:rPr>
              <a:t>RECUERDA…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283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8817" y="2017939"/>
            <a:ext cx="6736833" cy="2507534"/>
          </a:xfrm>
        </p:spPr>
        <p:txBody>
          <a:bodyPr/>
          <a:lstStyle/>
          <a:p>
            <a:pPr algn="ctr"/>
            <a:r>
              <a:rPr lang="es-CO" sz="3200" dirty="0"/>
              <a:t>Simulacro distrital de autoprotección</a:t>
            </a:r>
            <a:br>
              <a:rPr lang="es-CO" sz="3200" dirty="0"/>
            </a:br>
            <a:r>
              <a:rPr lang="es-CO" sz="3200" dirty="0"/>
              <a:t>22 de septiembre de 2020</a:t>
            </a:r>
            <a:br>
              <a:rPr lang="es-CO" sz="3200" dirty="0"/>
            </a:br>
            <a:r>
              <a:rPr lang="es-CO" sz="3200" dirty="0"/>
              <a:t>10:00 a.m.</a:t>
            </a:r>
          </a:p>
        </p:txBody>
      </p:sp>
    </p:spTree>
    <p:extLst>
      <p:ext uri="{BB962C8B-B14F-4D97-AF65-F5344CB8AC3E}">
        <p14:creationId xmlns:p14="http://schemas.microsoft.com/office/powerpoint/2010/main" val="291277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ALGUNOS CONCEPTOS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5524616" y="1951122"/>
            <a:ext cx="6029659" cy="3906338"/>
            <a:chOff x="7918986" y="2505165"/>
            <a:chExt cx="4299518" cy="3906338"/>
          </a:xfrm>
        </p:grpSpPr>
        <p:sp>
          <p:nvSpPr>
            <p:cNvPr id="8" name="Rectángulo redondeado 7"/>
            <p:cNvSpPr/>
            <p:nvPr/>
          </p:nvSpPr>
          <p:spPr bwMode="auto">
            <a:xfrm>
              <a:off x="8939487" y="2505165"/>
              <a:ext cx="3279017" cy="3906338"/>
            </a:xfrm>
            <a:prstGeom prst="roundRect">
              <a:avLst/>
            </a:prstGeom>
            <a:solidFill>
              <a:srgbClr val="002060"/>
            </a:solidFill>
            <a:ln w="12700" cap="flat" cmpd="sng" algn="ctr">
              <a:solidFill>
                <a:srgbClr val="B7B6CE">
                  <a:lumMod val="20000"/>
                  <a:lumOff val="8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CO" altLang="es-CO" sz="1800" b="1" dirty="0"/>
                <a:t>SIMULACRO: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CO" dirty="0"/>
                <a:t>El simulacro es un ensayo acerca de cómo se debe actuar en caso de emergencia, siguiendo un plan previamente establecido basado en procedimientos de seguridad y protección. Permitiendo así, probar la capacidad de respuesta de la población y su ejercicio permite evaluar y retroalimentar dichos planes</a:t>
              </a:r>
              <a:endParaRPr kumimoji="0" lang="es-CO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NeueLT Com 45 Lt" panose="020B0403020202020204" pitchFamily="34" charset="0"/>
              </a:endParaRPr>
            </a:p>
          </p:txBody>
        </p:sp>
        <p:sp>
          <p:nvSpPr>
            <p:cNvPr id="9" name="Cheurón 8"/>
            <p:cNvSpPr/>
            <p:nvPr/>
          </p:nvSpPr>
          <p:spPr bwMode="auto">
            <a:xfrm>
              <a:off x="7918986" y="3983043"/>
              <a:ext cx="579120" cy="652568"/>
            </a:xfrm>
            <a:prstGeom prst="chevron">
              <a:avLst/>
            </a:prstGeom>
            <a:solidFill>
              <a:srgbClr val="002060"/>
            </a:solidFill>
            <a:ln w="12700" cap="flat" cmpd="sng" algn="ctr">
              <a:solidFill>
                <a:srgbClr val="B7B6CE">
                  <a:lumMod val="20000"/>
                  <a:lumOff val="8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Rectángulo redondeado 7">
            <a:extLst>
              <a:ext uri="{FF2B5EF4-FFF2-40B4-BE49-F238E27FC236}">
                <a16:creationId xmlns:a16="http://schemas.microsoft.com/office/drawing/2014/main" id="{153E7BD8-655E-442F-A48C-1A678D4FD35F}"/>
              </a:ext>
            </a:extLst>
          </p:cNvPr>
          <p:cNvSpPr/>
          <p:nvPr/>
        </p:nvSpPr>
        <p:spPr bwMode="auto">
          <a:xfrm>
            <a:off x="902510" y="1951122"/>
            <a:ext cx="4003114" cy="3906338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B7B6CE">
                <a:lumMod val="20000"/>
                <a:lumOff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altLang="es-CO" sz="1800" b="1" dirty="0"/>
              <a:t>PLANES DE EMERGENCIA:</a:t>
            </a:r>
          </a:p>
          <a:p>
            <a:pPr algn="ctr" defTabSz="914400"/>
            <a:r>
              <a:rPr lang="es-CO" altLang="es-CO" sz="1800" dirty="0"/>
              <a:t>Definen las políticas, los sistemas de organización y los procedimientos generales aplicables para enfrentar de manera apropiada, oportuna y eficaz las situaciones de calamidad, desastre o emergencia. 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NeueLT Com 45 L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4067" y="720143"/>
            <a:ext cx="8477930" cy="970450"/>
          </a:xfrm>
        </p:spPr>
        <p:txBody>
          <a:bodyPr/>
          <a:lstStyle/>
          <a:p>
            <a:r>
              <a:rPr lang="es-CO" dirty="0"/>
              <a:t>OBJETIVOS DEL SIMULACRO AUTOPROTECCIÓN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6757745" cy="39155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s-CO" sz="2000" dirty="0"/>
              <a:t>Fortalecer la capacidad de preparación y respuesta de las personas que habitan Bogotá.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CO" sz="2000" dirty="0"/>
              <a:t>Socializar acciones y comportamientos de autoprotección que se pueden implementar en diferentes emergencias.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CO" sz="2000" dirty="0"/>
              <a:t>Socializar los escenarios de riesgo de la ciudad que pueden materializarse en caso de emergencias.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CO" sz="2000" dirty="0"/>
              <a:t>Identificar e implementar comportamientos y prácticas de protección.</a:t>
            </a:r>
          </a:p>
          <a:p>
            <a:pPr marL="0" indent="0">
              <a:buNone/>
              <a:defRPr/>
            </a:pPr>
            <a:endParaRPr lang="es-CO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D86EDA-960F-476A-B889-8ABE8FAC9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0" t="47830" r="44524" b="21044"/>
          <a:stretch/>
        </p:blipFill>
        <p:spPr>
          <a:xfrm>
            <a:off x="7483691" y="2695922"/>
            <a:ext cx="4281714" cy="24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F69A9-23F4-4926-954C-51D93C87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8" y="882617"/>
            <a:ext cx="8477930" cy="970450"/>
          </a:xfrm>
        </p:spPr>
        <p:txBody>
          <a:bodyPr/>
          <a:lstStyle/>
          <a:p>
            <a:r>
              <a:rPr lang="es-CO" dirty="0"/>
              <a:t>ESCENARIOS DE RIESGO EN EL SIMULACRO DE AUTOPROTECCIÓN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79948F-2FFE-48DF-9C61-4A256E9E0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0" t="41683" r="34577" b="37082"/>
          <a:stretch/>
        </p:blipFill>
        <p:spPr>
          <a:xfrm>
            <a:off x="1618607" y="2561484"/>
            <a:ext cx="8625323" cy="32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6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1727751"/>
            <a:ext cx="5301514" cy="3599622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latin typeface="HelveticaNeueLT Com 55 Roman" panose="020B0804020202020204" pitchFamily="34" charset="0"/>
                <a:ea typeface="+mj-ea"/>
                <a:cs typeface="+mj-cs"/>
              </a:rPr>
              <a:t>PREPARACIÓN</a:t>
            </a:r>
            <a:br>
              <a:rPr lang="es-CO" sz="4000" b="1" dirty="0">
                <a:latin typeface="HelveticaNeueLT Com 55 Roman" panose="020B0804020202020204" pitchFamily="34" charset="0"/>
                <a:ea typeface="+mj-ea"/>
                <a:cs typeface="+mj-cs"/>
              </a:rPr>
            </a:br>
            <a:r>
              <a:rPr lang="es-CO" sz="4000" b="1" dirty="0">
                <a:latin typeface="HelveticaNeueLT Com 55 Roman" panose="020B0804020202020204" pitchFamily="34" charset="0"/>
                <a:ea typeface="+mj-ea"/>
                <a:cs typeface="+mj-cs"/>
              </a:rPr>
              <a:t>PARA EL SIMULACRO DE AUTOPROTECCIÓN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50BACF-5D6B-4411-92BE-83854DBC4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1" t="18397" r="26390" b="7745"/>
          <a:stretch/>
        </p:blipFill>
        <p:spPr>
          <a:xfrm>
            <a:off x="5446645" y="1469676"/>
            <a:ext cx="6562337" cy="5271103"/>
          </a:xfrm>
          <a:prstGeom prst="rect">
            <a:avLst/>
          </a:prstGeom>
          <a:ln w="12700">
            <a:solidFill>
              <a:srgbClr val="002D56"/>
            </a:solidFill>
          </a:ln>
        </p:spPr>
      </p:pic>
    </p:spTree>
    <p:extLst>
      <p:ext uri="{BB962C8B-B14F-4D97-AF65-F5344CB8AC3E}">
        <p14:creationId xmlns:p14="http://schemas.microsoft.com/office/powerpoint/2010/main" val="226908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1164" y="978226"/>
            <a:ext cx="9530836" cy="970450"/>
          </a:xfrm>
        </p:spPr>
        <p:txBody>
          <a:bodyPr/>
          <a:lstStyle/>
          <a:p>
            <a:pPr algn="ctr"/>
            <a:r>
              <a:rPr lang="es-CO" dirty="0"/>
              <a:t>FASES PARA EL </a:t>
            </a:r>
            <a:br>
              <a:rPr lang="es-CO" dirty="0"/>
            </a:br>
            <a:r>
              <a:rPr lang="es-CO" dirty="0"/>
              <a:t>SIMULACRO DE </a:t>
            </a:r>
            <a:br>
              <a:rPr lang="es-CO" dirty="0"/>
            </a:br>
            <a:r>
              <a:rPr lang="es-CO" dirty="0"/>
              <a:t>AUTOPROTECCIÓN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4"/>
          </p:nvPr>
        </p:nvSpPr>
        <p:spPr>
          <a:xfrm>
            <a:off x="339894" y="2219169"/>
            <a:ext cx="4287699" cy="4539439"/>
          </a:xfrm>
        </p:spPr>
        <p:txBody>
          <a:bodyPr>
            <a:normAutofit fontScale="47500" lnSpcReduction="20000"/>
          </a:bodyPr>
          <a:lstStyle/>
          <a:p>
            <a:r>
              <a:rPr lang="es-CO" altLang="es-CO" sz="3500" dirty="0"/>
              <a:t>ACTIVACION  </a:t>
            </a:r>
          </a:p>
          <a:p>
            <a:endParaRPr lang="es-CO" altLang="es-CO" sz="3500" dirty="0"/>
          </a:p>
          <a:p>
            <a:endParaRPr lang="es-CO" altLang="es-CO" sz="3500" dirty="0"/>
          </a:p>
          <a:p>
            <a:pPr marL="0" indent="0">
              <a:buNone/>
            </a:pPr>
            <a:endParaRPr lang="es-CO" altLang="es-CO" sz="3500" dirty="0"/>
          </a:p>
          <a:p>
            <a:r>
              <a:rPr lang="es-CO" altLang="es-CO" sz="3500" dirty="0"/>
              <a:t>MOVILIZACION</a:t>
            </a:r>
          </a:p>
          <a:p>
            <a:endParaRPr lang="es-CO" altLang="es-CO" sz="3500" dirty="0"/>
          </a:p>
          <a:p>
            <a:endParaRPr lang="es-CO" altLang="es-CO" sz="3500" dirty="0"/>
          </a:p>
          <a:p>
            <a:endParaRPr lang="es-CO" altLang="es-CO" sz="3500" dirty="0"/>
          </a:p>
          <a:p>
            <a:r>
              <a:rPr lang="es-CO" altLang="es-CO" sz="3500" dirty="0"/>
              <a:t>DESACTIVACION</a:t>
            </a:r>
          </a:p>
          <a:p>
            <a:endParaRPr lang="es-CO" altLang="es-CO" sz="3500" dirty="0"/>
          </a:p>
          <a:p>
            <a:endParaRPr lang="es-CO" altLang="es-CO" sz="3500" dirty="0"/>
          </a:p>
          <a:p>
            <a:endParaRPr lang="es-CO" altLang="es-CO" sz="3500" dirty="0"/>
          </a:p>
          <a:p>
            <a:r>
              <a:rPr lang="es-CO" altLang="es-CO" sz="3500" dirty="0"/>
              <a:t>DESMOVILIZACION</a:t>
            </a:r>
          </a:p>
          <a:p>
            <a:endParaRPr lang="es-CO" dirty="0"/>
          </a:p>
        </p:txBody>
      </p:sp>
      <p:sp>
        <p:nvSpPr>
          <p:cNvPr id="3" name="CuadroTexto 15">
            <a:extLst>
              <a:ext uri="{FF2B5EF4-FFF2-40B4-BE49-F238E27FC236}">
                <a16:creationId xmlns:a16="http://schemas.microsoft.com/office/drawing/2014/main" id="{58D00172-59E7-4753-8976-4383069AB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197" y="1959521"/>
            <a:ext cx="4176713" cy="1477328"/>
          </a:xfrm>
          <a:prstGeom prst="rect">
            <a:avLst/>
          </a:prstGeom>
          <a:ln>
            <a:solidFill>
              <a:srgbClr val="002D5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O" sz="1500" dirty="0">
                <a:solidFill>
                  <a:srgbClr val="002D56"/>
                </a:solidFill>
                <a:latin typeface="HelveticaNeueLT Com 45 Lt" panose="020B0403020202020204" pitchFamily="34" charset="0"/>
              </a:rPr>
              <a:t>La activación del simulacro de autoprotección se realizará mediante sonido de silbatos de los brigadistas y lideres designados; </a:t>
            </a:r>
            <a:r>
              <a:rPr lang="es-CO" sz="1500" b="1" dirty="0">
                <a:solidFill>
                  <a:srgbClr val="002D56"/>
                </a:solidFill>
                <a:latin typeface="HelveticaNeueLT Com 45 Lt" panose="020B0403020202020204" pitchFamily="34" charset="0"/>
              </a:rPr>
              <a:t>no </a:t>
            </a:r>
            <a:r>
              <a:rPr lang="es-CO" sz="1500" dirty="0">
                <a:solidFill>
                  <a:srgbClr val="002D56"/>
                </a:solidFill>
                <a:latin typeface="HelveticaNeueLT Com 45 Lt" panose="020B0403020202020204" pitchFamily="34" charset="0"/>
              </a:rPr>
              <a:t>se</a:t>
            </a:r>
            <a:r>
              <a:rPr lang="es-CO" sz="1500" b="1" dirty="0">
                <a:solidFill>
                  <a:srgbClr val="002D56"/>
                </a:solidFill>
                <a:latin typeface="HelveticaNeueLT Com 45 Lt" panose="020B0403020202020204" pitchFamily="34" charset="0"/>
              </a:rPr>
              <a:t> </a:t>
            </a:r>
            <a:r>
              <a:rPr lang="es-CO" sz="1500" dirty="0">
                <a:solidFill>
                  <a:srgbClr val="002D56"/>
                </a:solidFill>
                <a:latin typeface="HelveticaNeueLT Com 45 Lt" panose="020B0403020202020204" pitchFamily="34" charset="0"/>
              </a:rPr>
              <a:t>activará alarma sonora. Pon alarma en tu celular para que a las 10:00 </a:t>
            </a:r>
            <a:r>
              <a:rPr lang="es-CO" sz="1500" dirty="0" err="1">
                <a:solidFill>
                  <a:srgbClr val="002D56"/>
                </a:solidFill>
                <a:latin typeface="HelveticaNeueLT Com 45 Lt" panose="020B0403020202020204" pitchFamily="34" charset="0"/>
              </a:rPr>
              <a:t>a.m</a:t>
            </a:r>
            <a:r>
              <a:rPr lang="es-CO" sz="1500" dirty="0">
                <a:solidFill>
                  <a:srgbClr val="002D56"/>
                </a:solidFill>
                <a:latin typeface="HelveticaNeueLT Com 45 Lt" panose="020B0403020202020204" pitchFamily="34" charset="0"/>
              </a:rPr>
              <a:t>, participes desde el lugar donde te encuentres.</a:t>
            </a:r>
          </a:p>
        </p:txBody>
      </p:sp>
      <p:sp>
        <p:nvSpPr>
          <p:cNvPr id="4" name="CuadroTexto 16">
            <a:extLst>
              <a:ext uri="{FF2B5EF4-FFF2-40B4-BE49-F238E27FC236}">
                <a16:creationId xmlns:a16="http://schemas.microsoft.com/office/drawing/2014/main" id="{2A93A56F-F9A8-4B3D-B3DF-217648555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196" y="3630709"/>
            <a:ext cx="4176713" cy="553998"/>
          </a:xfrm>
          <a:prstGeom prst="rect">
            <a:avLst/>
          </a:prstGeom>
          <a:ln>
            <a:solidFill>
              <a:srgbClr val="002D5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s-CO" sz="1500" dirty="0">
                <a:solidFill>
                  <a:srgbClr val="002D56"/>
                </a:solidFill>
                <a:latin typeface="HelveticaNeueLT Com 45 Lt" panose="020B0403020202020204" pitchFamily="34" charset="0"/>
              </a:rPr>
              <a:t>Identificar las zonas seguras que permitan protegernos, tanto en casa como en las sedes. </a:t>
            </a:r>
          </a:p>
        </p:txBody>
      </p:sp>
      <p:sp>
        <p:nvSpPr>
          <p:cNvPr id="6" name="CuadroTexto 17">
            <a:extLst>
              <a:ext uri="{FF2B5EF4-FFF2-40B4-BE49-F238E27FC236}">
                <a16:creationId xmlns:a16="http://schemas.microsoft.com/office/drawing/2014/main" id="{F471DD53-CB00-478D-BB90-A95D0A339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195" y="4562111"/>
            <a:ext cx="4176713" cy="784830"/>
          </a:xfrm>
          <a:prstGeom prst="rect">
            <a:avLst/>
          </a:prstGeom>
          <a:ln>
            <a:solidFill>
              <a:srgbClr val="002D5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s-CO" sz="1500" dirty="0">
                <a:solidFill>
                  <a:srgbClr val="002D56"/>
                </a:solidFill>
                <a:latin typeface="HelveticaNeueLT Com 45 Lt" panose="020B0403020202020204" pitchFamily="34" charset="0"/>
              </a:rPr>
              <a:t>Realizar el registro fotográfico de la actividad, evaluar como estas, como están tus familiares y/o compañeros de area.</a:t>
            </a:r>
          </a:p>
        </p:txBody>
      </p:sp>
      <p:sp>
        <p:nvSpPr>
          <p:cNvPr id="8" name="CuadroTexto 18">
            <a:extLst>
              <a:ext uri="{FF2B5EF4-FFF2-40B4-BE49-F238E27FC236}">
                <a16:creationId xmlns:a16="http://schemas.microsoft.com/office/drawing/2014/main" id="{ADB2D195-BEF9-4FD6-B4E3-1985E098D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195" y="5718405"/>
            <a:ext cx="4287699" cy="1015663"/>
          </a:xfrm>
          <a:prstGeom prst="rect">
            <a:avLst/>
          </a:prstGeom>
          <a:ln>
            <a:solidFill>
              <a:srgbClr val="002D5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s-CO" sz="1500" dirty="0">
                <a:solidFill>
                  <a:srgbClr val="002D56"/>
                </a:solidFill>
                <a:latin typeface="HelveticaNeueLT Com 45 Lt" panose="020B0403020202020204" pitchFamily="34" charset="0"/>
              </a:rPr>
              <a:t>Retornar a tus actividades y recuerda enviar tus evidencias (fotos y videos de máximo 1 minuto) a la profesional SST Gina Marcela Torres: 3166328743</a:t>
            </a:r>
          </a:p>
        </p:txBody>
      </p:sp>
      <p:sp>
        <p:nvSpPr>
          <p:cNvPr id="12" name="Flecha derecha 11">
            <a:extLst>
              <a:ext uri="{FF2B5EF4-FFF2-40B4-BE49-F238E27FC236}">
                <a16:creationId xmlns:a16="http://schemas.microsoft.com/office/drawing/2014/main" id="{9D6561C5-7457-45B6-8EF7-93F54EC585F4}"/>
              </a:ext>
            </a:extLst>
          </p:cNvPr>
          <p:cNvSpPr/>
          <p:nvPr/>
        </p:nvSpPr>
        <p:spPr>
          <a:xfrm>
            <a:off x="3013827" y="2247684"/>
            <a:ext cx="1081087" cy="433387"/>
          </a:xfrm>
          <a:prstGeom prst="rightArrow">
            <a:avLst/>
          </a:prstGeom>
          <a:solidFill>
            <a:srgbClr val="002D5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4" name="Flecha derecha 11">
            <a:extLst>
              <a:ext uri="{FF2B5EF4-FFF2-40B4-BE49-F238E27FC236}">
                <a16:creationId xmlns:a16="http://schemas.microsoft.com/office/drawing/2014/main" id="{C90BF5EF-7105-4436-8FB7-ED7D7FBFF2CB}"/>
              </a:ext>
            </a:extLst>
          </p:cNvPr>
          <p:cNvSpPr/>
          <p:nvPr/>
        </p:nvSpPr>
        <p:spPr>
          <a:xfrm>
            <a:off x="3013828" y="6159090"/>
            <a:ext cx="1081087" cy="433387"/>
          </a:xfrm>
          <a:prstGeom prst="rightArrow">
            <a:avLst/>
          </a:prstGeom>
          <a:solidFill>
            <a:srgbClr val="002D5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6" name="Flecha derecha 11">
            <a:extLst>
              <a:ext uri="{FF2B5EF4-FFF2-40B4-BE49-F238E27FC236}">
                <a16:creationId xmlns:a16="http://schemas.microsoft.com/office/drawing/2014/main" id="{F7CF86EB-3C68-4C08-8CB5-F230012284EF}"/>
              </a:ext>
            </a:extLst>
          </p:cNvPr>
          <p:cNvSpPr/>
          <p:nvPr/>
        </p:nvSpPr>
        <p:spPr>
          <a:xfrm>
            <a:off x="3016617" y="4761429"/>
            <a:ext cx="1081087" cy="433387"/>
          </a:xfrm>
          <a:prstGeom prst="rightArrow">
            <a:avLst/>
          </a:prstGeom>
          <a:solidFill>
            <a:srgbClr val="002D5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8" name="Flecha derecha 11">
            <a:extLst>
              <a:ext uri="{FF2B5EF4-FFF2-40B4-BE49-F238E27FC236}">
                <a16:creationId xmlns:a16="http://schemas.microsoft.com/office/drawing/2014/main" id="{760DC744-C6BA-47A7-A675-49E23C28B4F3}"/>
              </a:ext>
            </a:extLst>
          </p:cNvPr>
          <p:cNvSpPr/>
          <p:nvPr/>
        </p:nvSpPr>
        <p:spPr>
          <a:xfrm>
            <a:off x="3013827" y="3652528"/>
            <a:ext cx="1081087" cy="433387"/>
          </a:xfrm>
          <a:prstGeom prst="rightArrow">
            <a:avLst/>
          </a:prstGeom>
          <a:solidFill>
            <a:srgbClr val="002D5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050" name="Picture 2" descr="Vista previa de imagen">
            <a:extLst>
              <a:ext uri="{FF2B5EF4-FFF2-40B4-BE49-F238E27FC236}">
                <a16:creationId xmlns:a16="http://schemas.microsoft.com/office/drawing/2014/main" id="{39418C21-F714-4F37-B125-EB715538F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38265" r="65805" b="38980"/>
          <a:stretch/>
        </p:blipFill>
        <p:spPr bwMode="auto">
          <a:xfrm>
            <a:off x="8686013" y="1836217"/>
            <a:ext cx="1689646" cy="15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sta previa de imagen">
            <a:extLst>
              <a:ext uri="{FF2B5EF4-FFF2-40B4-BE49-F238E27FC236}">
                <a16:creationId xmlns:a16="http://schemas.microsoft.com/office/drawing/2014/main" id="{B553EE1E-04D6-435E-87F6-7E19E103B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0" t="39094" r="4937" b="36508"/>
          <a:stretch/>
        </p:blipFill>
        <p:spPr bwMode="auto">
          <a:xfrm>
            <a:off x="8698938" y="4183101"/>
            <a:ext cx="2127460" cy="15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sta previa de imagen">
            <a:extLst>
              <a:ext uri="{FF2B5EF4-FFF2-40B4-BE49-F238E27FC236}">
                <a16:creationId xmlns:a16="http://schemas.microsoft.com/office/drawing/2014/main" id="{23859BEF-255B-47F6-9E61-CFA174F6F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t="39478" r="39916" b="38980"/>
          <a:stretch/>
        </p:blipFill>
        <p:spPr bwMode="auto">
          <a:xfrm>
            <a:off x="10283296" y="2982623"/>
            <a:ext cx="1689646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sta previa de imagen">
            <a:extLst>
              <a:ext uri="{FF2B5EF4-FFF2-40B4-BE49-F238E27FC236}">
                <a16:creationId xmlns:a16="http://schemas.microsoft.com/office/drawing/2014/main" id="{3EF05A34-62CF-4C05-B211-D1E3F2AC8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t="63846" r="48864" b="14264"/>
          <a:stretch/>
        </p:blipFill>
        <p:spPr bwMode="auto">
          <a:xfrm>
            <a:off x="10040067" y="5430450"/>
            <a:ext cx="1932875" cy="132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0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9304" y="395248"/>
            <a:ext cx="8325285" cy="970450"/>
          </a:xfrm>
        </p:spPr>
        <p:txBody>
          <a:bodyPr/>
          <a:lstStyle/>
          <a:p>
            <a:pPr algn="ctr"/>
            <a:r>
              <a:rPr lang="es-CO" sz="3200" dirty="0"/>
              <a:t>COMO PREPARASE PARA EL SIMULACRO DE AUTOPROTECCIÓN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983637" cy="576262"/>
          </a:xfrm>
        </p:spPr>
        <p:txBody>
          <a:bodyPr/>
          <a:lstStyle/>
          <a:p>
            <a:pPr algn="l"/>
            <a:r>
              <a:rPr lang="es-CO" sz="2600" b="1" dirty="0"/>
              <a:t>REVISIÓN DEL KIT DE EMERGENCIAS EN CASA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14729" y="2751139"/>
            <a:ext cx="5528644" cy="3914704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Agua: considera dos litros por persona al día (incluye botellas chicas que son más fáciles de trasladar).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Comida: enlatada, barras energéticas y comida deshidratada.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Abrelatas manual.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Linternas y baterías.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Radio portátil con baterías adicionales.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Botiquín de primeros auxilios.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Ítems especiales: medicamentos y anteojos. Considera las necesidades de niños, tercera edad y discapacitados.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Llaves de repuesto de tu casa y de tu auto.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Dinero en efectivo.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Una muda de ropa y zapatos (para cada miembro de la familia).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Saco de dormir o una frazada (para cada miembro de la familia).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12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Bolsas de basura.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CO" sz="700" b="0" i="0" dirty="0">
              <a:solidFill>
                <a:srgbClr val="666666"/>
              </a:solidFill>
              <a:effectLst/>
              <a:latin typeface="Verdana" panose="020B0604030504040204" pitchFamily="34" charset="0"/>
            </a:endParaRPr>
          </a:p>
          <a:p>
            <a:endParaRPr lang="es-CO" sz="7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A5661E-A3A3-488A-8EED-35913B241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2" t="36395" r="52857" b="31631"/>
          <a:stretch/>
        </p:blipFill>
        <p:spPr>
          <a:xfrm>
            <a:off x="6444341" y="2751137"/>
            <a:ext cx="4932930" cy="3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39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tilla unisalle blanco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B7B6CE">
            <a:lumMod val="60000"/>
            <a:lumOff val="40000"/>
          </a:srgbClr>
        </a:solidFill>
        <a:ln w="12700" cap="flat" cmpd="sng" algn="ctr">
          <a:solidFill>
            <a:srgbClr val="B7B6CE">
              <a:lumMod val="20000"/>
              <a:lumOff val="80000"/>
            </a:srgbClr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unisalle blanco" id="{DD2C835F-B73D-4656-A25A-B4D9968E2DA3}" vid="{505F82D9-913A-47CB-A489-9D5DE695E69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960855-3b58-45f2-b682-8115fff803cf" xsi:nil="true"/>
    <lcf76f155ced4ddcb4097134ff3c332f xmlns="b6381429-ac1a-475a-8979-abfaed9f4bc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1122D26931F479FB0B85C5315F730" ma:contentTypeVersion="16" ma:contentTypeDescription="Create a new document." ma:contentTypeScope="" ma:versionID="aa9cf9301976bfc704d223657837f798">
  <xsd:schema xmlns:xsd="http://www.w3.org/2001/XMLSchema" xmlns:xs="http://www.w3.org/2001/XMLSchema" xmlns:p="http://schemas.microsoft.com/office/2006/metadata/properties" xmlns:ns2="b6381429-ac1a-475a-8979-abfaed9f4bc7" xmlns:ns3="3e960855-3b58-45f2-b682-8115fff803cf" targetNamespace="http://schemas.microsoft.com/office/2006/metadata/properties" ma:root="true" ma:fieldsID="b34024a4cfe23871b5420f9aa9c16a44" ns2:_="" ns3:_="">
    <xsd:import namespace="b6381429-ac1a-475a-8979-abfaed9f4bc7"/>
    <xsd:import namespace="3e960855-3b58-45f2-b682-8115fff803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81429-ac1a-475a-8979-abfaed9f4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605ce3-9f91-4295-aa3d-8cd8ae2355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60855-3b58-45f2-b682-8115fff803c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3192533-6de3-42f7-ac3b-58d35e677224}" ma:internalName="TaxCatchAll" ma:showField="CatchAllData" ma:web="3e960855-3b58-45f2-b682-8115fff803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1D3B19-A678-4718-ADF6-B98FCECFE22B}">
  <ds:schemaRefs>
    <ds:schemaRef ds:uri="http://schemas.microsoft.com/office/2006/metadata/properties"/>
    <ds:schemaRef ds:uri="http://schemas.microsoft.com/office/infopath/2007/PartnerControls"/>
    <ds:schemaRef ds:uri="3e960855-3b58-45f2-b682-8115fff803cf"/>
    <ds:schemaRef ds:uri="b6381429-ac1a-475a-8979-abfaed9f4bc7"/>
  </ds:schemaRefs>
</ds:datastoreItem>
</file>

<file path=customXml/itemProps2.xml><?xml version="1.0" encoding="utf-8"?>
<ds:datastoreItem xmlns:ds="http://schemas.openxmlformats.org/officeDocument/2006/customXml" ds:itemID="{AD184ECF-347D-4812-A034-3C25430B10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ED3ABB-103B-471D-A3AC-CCD0116CB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81429-ac1a-475a-8979-abfaed9f4bc7"/>
    <ds:schemaRef ds:uri="3e960855-3b58-45f2-b682-8115fff80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unisalle blanco</Template>
  <TotalTime>9568</TotalTime>
  <Words>671</Words>
  <Application>Microsoft Office PowerPoint</Application>
  <PresentationFormat>Panorámica</PresentationFormat>
  <Paragraphs>70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Plantilla unisalle blanco</vt:lpstr>
      <vt:lpstr>BUENAS TARDES A TODOS(AS)  Por favor tener en cuenta:  Desactivar los micrófonos para NO tener interferencias.  Solo activar los micrófonos en el momento de alguna intervención.</vt:lpstr>
      <vt:lpstr>Presentación de PowerPoint</vt:lpstr>
      <vt:lpstr>Simulacro distrital de autoprotección 22 de septiembre de 2020 10:00 a.m.</vt:lpstr>
      <vt:lpstr>ALGUNOS CONCEPTOS</vt:lpstr>
      <vt:lpstr>OBJETIVOS DEL SIMULACRO AUTOPROTECCIÓN</vt:lpstr>
      <vt:lpstr>ESCENARIOS DE RIESGO EN EL SIMULACRO DE AUTOPROTECCIÓN</vt:lpstr>
      <vt:lpstr>Presentación de PowerPoint</vt:lpstr>
      <vt:lpstr>FASES PARA EL  SIMULACRO DE  AUTOPROTECCIÓN</vt:lpstr>
      <vt:lpstr>COMO PREPARASE PARA EL SIMULACRO DE AUTOPROTECCIÓN</vt:lpstr>
      <vt:lpstr>IDENTIFICACIÓN DE PELIGROS</vt:lpstr>
      <vt:lpstr>MEDIDAS DE AUTOPROTECCIÓN </vt:lpstr>
      <vt:lpstr>Y NO OLVIDES A TU MASCOTA…</vt:lpstr>
      <vt:lpstr>ALGUNAS RESPONSABILIDADES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  Estudiante 360°</dc:title>
  <dc:creator>Usuario</dc:creator>
  <cp:lastModifiedBy>Gina Marcela Torres Rueda</cp:lastModifiedBy>
  <cp:revision>597</cp:revision>
  <cp:lastPrinted>2016-02-19T22:31:21Z</cp:lastPrinted>
  <dcterms:created xsi:type="dcterms:W3CDTF">2014-08-08T14:47:07Z</dcterms:created>
  <dcterms:modified xsi:type="dcterms:W3CDTF">2022-09-23T19:09:43Z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0x0101000F41122D26931F479FB0B85C5315F730</vt:lpwstr>
  </property>
</Properties>
</file>